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8"/>
  </p:notesMasterIdLst>
  <p:sldIdLst>
    <p:sldId id="257" r:id="rId2"/>
    <p:sldId id="256" r:id="rId3"/>
    <p:sldId id="266" r:id="rId4"/>
    <p:sldId id="286" r:id="rId5"/>
    <p:sldId id="327" r:id="rId6"/>
    <p:sldId id="328" r:id="rId7"/>
    <p:sldId id="329" r:id="rId8"/>
    <p:sldId id="330" r:id="rId9"/>
    <p:sldId id="331" r:id="rId10"/>
    <p:sldId id="332" r:id="rId11"/>
    <p:sldId id="334" r:id="rId12"/>
    <p:sldId id="335" r:id="rId13"/>
    <p:sldId id="336" r:id="rId14"/>
    <p:sldId id="333" r:id="rId15"/>
    <p:sldId id="337" r:id="rId16"/>
    <p:sldId id="338" r:id="rId17"/>
    <p:sldId id="354" r:id="rId18"/>
    <p:sldId id="339" r:id="rId19"/>
    <p:sldId id="340" r:id="rId20"/>
    <p:sldId id="341" r:id="rId21"/>
    <p:sldId id="342" r:id="rId22"/>
    <p:sldId id="344" r:id="rId23"/>
    <p:sldId id="345" r:id="rId24"/>
    <p:sldId id="346" r:id="rId25"/>
    <p:sldId id="347" r:id="rId26"/>
    <p:sldId id="348" r:id="rId27"/>
    <p:sldId id="349" r:id="rId28"/>
    <p:sldId id="350" r:id="rId29"/>
    <p:sldId id="351" r:id="rId30"/>
    <p:sldId id="355" r:id="rId31"/>
    <p:sldId id="353" r:id="rId32"/>
    <p:sldId id="356" r:id="rId33"/>
    <p:sldId id="357" r:id="rId34"/>
    <p:sldId id="369" r:id="rId35"/>
    <p:sldId id="361" r:id="rId36"/>
    <p:sldId id="362" r:id="rId37"/>
    <p:sldId id="363" r:id="rId38"/>
    <p:sldId id="370" r:id="rId39"/>
    <p:sldId id="364" r:id="rId40"/>
    <p:sldId id="365" r:id="rId41"/>
    <p:sldId id="366" r:id="rId42"/>
    <p:sldId id="371" r:id="rId43"/>
    <p:sldId id="367" r:id="rId44"/>
    <p:sldId id="372" r:id="rId45"/>
    <p:sldId id="368" r:id="rId46"/>
    <p:sldId id="374" r:id="rId47"/>
  </p:sldIdLst>
  <p:sldSz cx="12192000" cy="6858000"/>
  <p:notesSz cx="6858000" cy="9144000"/>
  <p:embeddedFontLst>
    <p:embeddedFont>
      <p:font typeface="Calibri" panose="020F0502020204030204" pitchFamily="34" charset="0"/>
      <p:regular r:id="rId49"/>
      <p:bold r:id="rId50"/>
      <p:italic r:id="rId51"/>
      <p:boldItalic r:id="rId52"/>
    </p:embeddedFont>
    <p:embeddedFont>
      <p:font typeface="Calibri Light" panose="020F0302020204030204" pitchFamily="34" charset="0"/>
      <p:regular r:id="rId53"/>
      <p:italic r:id="rId54"/>
    </p:embeddedFont>
    <p:embeddedFont>
      <p:font typeface="Pretendard" panose="02000503000000020004" pitchFamily="50" charset="-127"/>
      <p:regular r:id="rId55"/>
      <p:bold r:id="rId56"/>
    </p:embeddedFont>
    <p:embeddedFont>
      <p:font typeface="Pretendard Black" panose="02000A03000000020004" pitchFamily="50" charset="-127"/>
      <p:bold r:id="rId57"/>
    </p:embeddedFont>
    <p:embeddedFont>
      <p:font typeface="Pretendard ExtraLight" panose="02000303000000020004" pitchFamily="50" charset="-127"/>
      <p:regular r:id="rId58"/>
    </p:embeddedFont>
    <p:embeddedFont>
      <p:font typeface="Pretendard Medium" panose="02000603000000020004" pitchFamily="50" charset="-127"/>
      <p:regular r:id="rId59"/>
    </p:embeddedFont>
    <p:embeddedFont>
      <p:font typeface="맑은 고딕" panose="020B0503020000020004" pitchFamily="50" charset="-127"/>
      <p:regular r:id="rId60"/>
      <p:bold r:id="rId61"/>
    </p:embeddedFont>
  </p:embeddedFontLst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20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04"/>
    <p:restoredTop sz="94694"/>
  </p:normalViewPr>
  <p:slideViewPr>
    <p:cSldViewPr snapToGrid="0">
      <p:cViewPr varScale="1">
        <p:scale>
          <a:sx n="128" d="100"/>
          <a:sy n="128" d="100"/>
        </p:scale>
        <p:origin x="132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font" Target="fonts/font2.fntdata"/><Relationship Id="rId55" Type="http://schemas.openxmlformats.org/officeDocument/2006/relationships/font" Target="fonts/font7.fntdata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5.fntdata"/><Relationship Id="rId58" Type="http://schemas.openxmlformats.org/officeDocument/2006/relationships/font" Target="fonts/font10.fntdata"/><Relationship Id="rId5" Type="http://schemas.openxmlformats.org/officeDocument/2006/relationships/slide" Target="slides/slide4.xml"/><Relationship Id="rId61" Type="http://schemas.openxmlformats.org/officeDocument/2006/relationships/font" Target="fonts/font13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56" Type="http://schemas.openxmlformats.org/officeDocument/2006/relationships/font" Target="fonts/font8.fntdata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font" Target="fonts/font3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11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6.fntdata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.fntdata"/><Relationship Id="rId57" Type="http://schemas.openxmlformats.org/officeDocument/2006/relationships/font" Target="fonts/font9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4.fntdata"/><Relationship Id="rId60" Type="http://schemas.openxmlformats.org/officeDocument/2006/relationships/font" Target="fonts/font12.fntdata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hdphoto1.wdp>
</file>

<file path=ppt/media/hdphoto2.wdp>
</file>

<file path=ppt/media/image1.png>
</file>

<file path=ppt/media/image2.png>
</file>

<file path=ppt/media/image3.jpeg>
</file>

<file path=ppt/media/image4.png>
</file>

<file path=ppt/media/image5.png>
</file>

<file path=ppt/media/image6.sv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523BD4-9269-4234-B535-4A8ED134DD62}" type="datetimeFigureOut">
              <a:rPr lang="ko-KR" altLang="en-US" smtClean="0"/>
              <a:t>2023-8-20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3B76E-E381-400A-816C-9E76DB2336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95031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3B76E-E381-400A-816C-9E76DB23368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40599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3B76E-E381-400A-816C-9E76DB233683}" type="slidenum">
              <a:rPr lang="ko-KR" altLang="en-US" smtClean="0"/>
              <a:t>46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42307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D84F71-7F14-6B84-8F18-2B76B00CF7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F9366E6-6857-948D-96A9-8B4437869C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446EA0-482A-A2F2-BD1A-348C7D843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08/20/2023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651383-928C-1A99-0763-84DBC8A9A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6E632F-4B92-5DC1-D22F-ADE48265D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01444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073E33-156D-6C58-2D50-702544FFD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08CBBC8-CF18-3B37-7313-CA8F4B02BB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3C62E2-55AD-F95D-2F90-80D3FBAE4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08/20/2023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C575470-2535-8D90-B9DD-432A1A3EE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00819B-DF92-9101-F5AE-F940AAC35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354185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C5146F9-52B3-8280-8849-2C5F23D667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3171FC7-00B1-3EDF-52E7-ACC6C529E6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4F6EB9D-E4AC-275B-CE73-770F40EE5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08/20/2023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B5E868-9394-48A9-A9F8-4F6C61738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2E9B4C-D58F-7FAA-3A85-CC30ECC8CB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188678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EE352C-B1DE-4208-DEE4-111F8B6817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38A8C6-8733-EA52-9604-A5EECE6463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EAE35D-040E-F1E5-E325-BA5D76DD4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08/20/2023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30B7157-4BEE-C04E-5CED-293DB4C13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0A019AD-4486-F102-D411-E4BCB62A0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385016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BCDAA3-0B68-302C-14D7-3E39D24CE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CDE9F97-CFFD-3409-2249-A944AD2A47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9E5859-A6FF-D584-9686-ECBEA0A93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08/20/2023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1E6396-7101-5666-99F5-0CE357B43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29B530-901B-1083-508C-1B299C336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80063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E91B82-E349-33A4-5255-11D43CE5E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F2D3F42-E392-1E47-D22B-32F437B453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D92BB2D-FE36-05B6-1D9B-E14ABB46CD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A47517A-0D4F-978B-9011-BF9B90799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08/20/2023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B4CB600-6CA2-D1CA-8A9D-76D3C14D2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79244D9-B14E-DA92-4FBD-3DC37EA67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436760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6AFA67-77DB-8C96-FDC2-AB0953302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E2CB6A4-1424-BA64-996C-80AF03C789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C0958C4-BAA4-BDA5-1F16-2948E7D5CA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70EB50E-56F3-DC09-22A9-8B4A84B29D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562060B-619B-9ADA-EA14-B8138AD90B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1BCBAD0-5767-F7AD-0221-BF9A1AB6F7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08/20/2023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98CF725-47A7-6153-6603-60079F181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D22B899-2900-7404-B534-8FA589BC7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055377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ADDFFE-6D26-2224-778B-FC79EE098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27BFBA9-F6FC-5789-17D0-E054B4323C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08/20/2023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85DA15D-168E-4740-8554-88C6881BB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F5BF3CD-6347-4898-62F5-877768436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34876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F1DA395-7E73-042E-23F4-6937A2142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08/20/2023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BEB4DEB-FD8E-C1CE-5CCA-03F850AA7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4A057A4-27FC-48D5-531D-2EFD7150D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419510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9BA920-99FE-D4C4-0D3B-6812D5319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C9B0907-9BE6-4B82-355A-59E62C752D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7590FCB-7E96-3741-9FC0-0C1AAFBDFD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F22F41D-23CF-06AC-B2F4-96A0E7060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08/20/2023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540C443-09B2-DE5F-FF0E-F0039A70D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E2F925E-E2B0-211C-0098-58B5E965A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058667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CFC871-9061-318B-6AFC-3FC297FF4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3A52057-1D9A-F986-3218-6A73C6244C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14DAEEC-0B0D-D951-F526-8C94884E7A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7A5CFA-8B50-8841-4700-C52080739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08/20/2023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9A3F32C-8364-F1C2-CF02-C7D42C71E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50E2B50-A61F-05E6-72FD-4390561BE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03192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6489F85-523B-E59B-B1C5-92986D44B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15265C6-A7E7-8917-0254-5754D15AE1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BED15EA-732A-43DB-4E3B-DED80525D8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7E2AE8-1EE4-1C48-847C-02E7480849F6}" type="datetimeFigureOut">
              <a:rPr kumimoji="1" lang="ko-Kore-KR" altLang="en-US" smtClean="0"/>
              <a:t>08/20/2023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4E09A62-2D31-1D65-3D2E-758A5C020D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C28DAF-E1FC-E2C3-1255-1B1B9FAD5C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19010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kitae040522@gmail.co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eg"/></Relationships>
</file>

<file path=ppt/slides/_rels/slide3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3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3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4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mailto:kitae040522@gmail.com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E410B6-B81C-ECED-5713-3C3D5B49B5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307137"/>
            <a:ext cx="9144000" cy="1019947"/>
          </a:xfrm>
        </p:spPr>
        <p:txBody>
          <a:bodyPr>
            <a:normAutofit/>
          </a:bodyPr>
          <a:lstStyle/>
          <a:p>
            <a:r>
              <a:rPr lang="ko-KR" altLang="en-US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스택</a:t>
            </a:r>
            <a:r>
              <a:rPr lang="en-US" altLang="ko-KR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큐</a:t>
            </a:r>
            <a:r>
              <a:rPr lang="en-US" altLang="ko-KR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4800" b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덱의</a:t>
            </a:r>
            <a:r>
              <a:rPr lang="ko-KR" altLang="en-US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이해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5AFB880-150B-C984-CCBE-C6546CC50BCB}"/>
              </a:ext>
            </a:extLst>
          </p:cNvPr>
          <p:cNvSpPr/>
          <p:nvPr/>
        </p:nvSpPr>
        <p:spPr>
          <a:xfrm>
            <a:off x="287998" y="3549695"/>
            <a:ext cx="11616617" cy="9778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093BD61-FFF8-AA16-323B-200B9C94B3B1}"/>
              </a:ext>
            </a:extLst>
          </p:cNvPr>
          <p:cNvSpPr txBox="1"/>
          <p:nvPr/>
        </p:nvSpPr>
        <p:spPr>
          <a:xfrm>
            <a:off x="3048000" y="387009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송기태 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(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  <a:hlinkClick r:id="rId3"/>
              </a:rPr>
              <a:t>kitae040522@gmail.com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)</a:t>
            </a:r>
          </a:p>
          <a:p>
            <a:pPr algn="ctr"/>
            <a:r>
              <a:rPr lang="en-US" altLang="ko-Kore-KR" sz="1800" u="none" strike="noStrike" dirty="0" err="1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Soongsil</a:t>
            </a:r>
            <a:r>
              <a:rPr lang="en-US" altLang="ko-Kore-KR" sz="1800" u="none" strike="noStrike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 Univ. (Computer Science and Engineering)</a:t>
            </a:r>
            <a:r>
              <a:rPr lang="en-US" altLang="ko-Kore-KR" sz="1800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​</a:t>
            </a:r>
          </a:p>
        </p:txBody>
      </p:sp>
    </p:spTree>
    <p:extLst>
      <p:ext uri="{BB962C8B-B14F-4D97-AF65-F5344CB8AC3E}">
        <p14:creationId xmlns:p14="http://schemas.microsoft.com/office/powerpoint/2010/main" val="7996966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8517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스택 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(Stack)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03BA6E91-66AE-DCBD-4FB3-4CC55984AF83}"/>
              </a:ext>
            </a:extLst>
          </p:cNvPr>
          <p:cNvSpPr/>
          <p:nvPr/>
        </p:nvSpPr>
        <p:spPr>
          <a:xfrm>
            <a:off x="9022255" y="2272108"/>
            <a:ext cx="2196053" cy="369877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85E920-E9AF-AB29-9676-3A6C3A0F76D8}"/>
              </a:ext>
            </a:extLst>
          </p:cNvPr>
          <p:cNvSpPr txBox="1"/>
          <p:nvPr/>
        </p:nvSpPr>
        <p:spPr>
          <a:xfrm>
            <a:off x="375178" y="1296650"/>
            <a:ext cx="57647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이해를 돕기 위해</a:t>
            </a:r>
            <a:r>
              <a:rPr lang="en-US" altLang="ko-KR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, </a:t>
            </a:r>
            <a:r>
              <a:rPr lang="ko-KR" altLang="en-US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그림으로 설명하도록 하겠다</a:t>
            </a:r>
            <a:r>
              <a:rPr lang="en-US" altLang="ko-KR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.</a:t>
            </a:r>
            <a:endParaRPr lang="ko-KR" altLang="en-US" sz="2400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C8A2A5C-759B-0FF8-53EC-FD11BB7691A8}"/>
              </a:ext>
            </a:extLst>
          </p:cNvPr>
          <p:cNvSpPr/>
          <p:nvPr/>
        </p:nvSpPr>
        <p:spPr>
          <a:xfrm>
            <a:off x="462872" y="2131251"/>
            <a:ext cx="2196053" cy="461665"/>
          </a:xfrm>
          <a:prstGeom prst="rect">
            <a:avLst/>
          </a:prstGeom>
          <a:solidFill>
            <a:schemeClr val="accent2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데이터 </a:t>
            </a:r>
            <a:r>
              <a:rPr lang="en-US" altLang="ko-KR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#1</a:t>
            </a:r>
            <a:endParaRPr lang="ko-KR" altLang="en-US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1AAABBD-435A-DDFB-6211-D76F46058116}"/>
              </a:ext>
            </a:extLst>
          </p:cNvPr>
          <p:cNvSpPr txBox="1"/>
          <p:nvPr/>
        </p:nvSpPr>
        <p:spPr>
          <a:xfrm>
            <a:off x="375178" y="2735019"/>
            <a:ext cx="74029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err="1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프링글스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통에 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‘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데이터 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#1’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을 저장하려면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입구에서 하나 떨어트리면 된다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 </a:t>
            </a:r>
            <a:endParaRPr lang="ko-KR" altLang="en-US" sz="20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960735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8517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스택 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(Stack)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885E920-E9AF-AB29-9676-3A6C3A0F76D8}"/>
              </a:ext>
            </a:extLst>
          </p:cNvPr>
          <p:cNvSpPr txBox="1"/>
          <p:nvPr/>
        </p:nvSpPr>
        <p:spPr>
          <a:xfrm>
            <a:off x="375178" y="1296650"/>
            <a:ext cx="57647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이해를 돕기 위해</a:t>
            </a:r>
            <a:r>
              <a:rPr lang="en-US" altLang="ko-KR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, </a:t>
            </a:r>
            <a:r>
              <a:rPr lang="ko-KR" altLang="en-US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그림으로 설명하도록 하겠다</a:t>
            </a:r>
            <a:r>
              <a:rPr lang="en-US" altLang="ko-KR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.</a:t>
            </a:r>
            <a:endParaRPr lang="ko-KR" altLang="en-US" sz="2400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C8A2A5C-759B-0FF8-53EC-FD11BB7691A8}"/>
              </a:ext>
            </a:extLst>
          </p:cNvPr>
          <p:cNvSpPr/>
          <p:nvPr/>
        </p:nvSpPr>
        <p:spPr>
          <a:xfrm>
            <a:off x="462872" y="2131251"/>
            <a:ext cx="2196053" cy="461665"/>
          </a:xfrm>
          <a:prstGeom prst="rect">
            <a:avLst/>
          </a:prstGeom>
          <a:solidFill>
            <a:schemeClr val="accent2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데이터 </a:t>
            </a:r>
            <a:r>
              <a:rPr lang="en-US" altLang="ko-KR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#1</a:t>
            </a:r>
            <a:endParaRPr lang="ko-KR" altLang="en-US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1AAABBD-435A-DDFB-6211-D76F46058116}"/>
              </a:ext>
            </a:extLst>
          </p:cNvPr>
          <p:cNvSpPr txBox="1"/>
          <p:nvPr/>
        </p:nvSpPr>
        <p:spPr>
          <a:xfrm>
            <a:off x="375178" y="2735019"/>
            <a:ext cx="74029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err="1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프링글스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통에 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‘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데이터 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#1’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을 저장하려면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입구에서 하나 떨어트리면 된다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 </a:t>
            </a:r>
            <a:endParaRPr lang="ko-KR" altLang="en-US" sz="20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D1F3E3A-EAF6-5C6C-2D32-1DF26AE117F1}"/>
              </a:ext>
            </a:extLst>
          </p:cNvPr>
          <p:cNvSpPr/>
          <p:nvPr/>
        </p:nvSpPr>
        <p:spPr>
          <a:xfrm>
            <a:off x="9022255" y="2272108"/>
            <a:ext cx="2196053" cy="369877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2331CE5-0CBB-1553-A9DA-2738B4795F3E}"/>
              </a:ext>
            </a:extLst>
          </p:cNvPr>
          <p:cNvSpPr/>
          <p:nvPr/>
        </p:nvSpPr>
        <p:spPr>
          <a:xfrm>
            <a:off x="9022255" y="5509221"/>
            <a:ext cx="2196053" cy="461665"/>
          </a:xfrm>
          <a:prstGeom prst="rect">
            <a:avLst/>
          </a:prstGeom>
          <a:solidFill>
            <a:schemeClr val="accent2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데이터 </a:t>
            </a:r>
            <a:r>
              <a:rPr lang="en-US" altLang="ko-KR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#1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372276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8517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스택 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(Stack)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885E920-E9AF-AB29-9676-3A6C3A0F76D8}"/>
              </a:ext>
            </a:extLst>
          </p:cNvPr>
          <p:cNvSpPr txBox="1"/>
          <p:nvPr/>
        </p:nvSpPr>
        <p:spPr>
          <a:xfrm>
            <a:off x="375178" y="1296650"/>
            <a:ext cx="57647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이해를 돕기 위해</a:t>
            </a:r>
            <a:r>
              <a:rPr lang="en-US" altLang="ko-KR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, </a:t>
            </a:r>
            <a:r>
              <a:rPr lang="ko-KR" altLang="en-US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그림으로 설명하도록 하겠다</a:t>
            </a:r>
            <a:r>
              <a:rPr lang="en-US" altLang="ko-KR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.</a:t>
            </a:r>
            <a:endParaRPr lang="ko-KR" altLang="en-US" sz="2400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C8A2A5C-759B-0FF8-53EC-FD11BB7691A8}"/>
              </a:ext>
            </a:extLst>
          </p:cNvPr>
          <p:cNvSpPr/>
          <p:nvPr/>
        </p:nvSpPr>
        <p:spPr>
          <a:xfrm>
            <a:off x="462872" y="2131251"/>
            <a:ext cx="2196053" cy="461665"/>
          </a:xfrm>
          <a:prstGeom prst="rect">
            <a:avLst/>
          </a:prstGeom>
          <a:solidFill>
            <a:schemeClr val="accent2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데이터 </a:t>
            </a:r>
            <a:r>
              <a:rPr lang="en-US" altLang="ko-KR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#2</a:t>
            </a:r>
            <a:endParaRPr lang="ko-KR" altLang="en-US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1AAABBD-435A-DDFB-6211-D76F46058116}"/>
              </a:ext>
            </a:extLst>
          </p:cNvPr>
          <p:cNvSpPr txBox="1"/>
          <p:nvPr/>
        </p:nvSpPr>
        <p:spPr>
          <a:xfrm>
            <a:off x="375178" y="2735019"/>
            <a:ext cx="70022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‘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데이터 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#2’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을 저장하려면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똑같이 입구에서 하나 떨어트리면 된다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 </a:t>
            </a:r>
            <a:endParaRPr lang="ko-KR" altLang="en-US" sz="20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D1F3E3A-EAF6-5C6C-2D32-1DF26AE117F1}"/>
              </a:ext>
            </a:extLst>
          </p:cNvPr>
          <p:cNvSpPr/>
          <p:nvPr/>
        </p:nvSpPr>
        <p:spPr>
          <a:xfrm>
            <a:off x="9022255" y="2272108"/>
            <a:ext cx="2196053" cy="369877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2331CE5-0CBB-1553-A9DA-2738B4795F3E}"/>
              </a:ext>
            </a:extLst>
          </p:cNvPr>
          <p:cNvSpPr/>
          <p:nvPr/>
        </p:nvSpPr>
        <p:spPr>
          <a:xfrm>
            <a:off x="9022255" y="5509221"/>
            <a:ext cx="2196053" cy="461665"/>
          </a:xfrm>
          <a:prstGeom prst="rect">
            <a:avLst/>
          </a:prstGeom>
          <a:solidFill>
            <a:schemeClr val="accent2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데이터 </a:t>
            </a:r>
            <a:r>
              <a:rPr lang="en-US" altLang="ko-KR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#1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578413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8517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스택 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(Stack)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885E920-E9AF-AB29-9676-3A6C3A0F76D8}"/>
              </a:ext>
            </a:extLst>
          </p:cNvPr>
          <p:cNvSpPr txBox="1"/>
          <p:nvPr/>
        </p:nvSpPr>
        <p:spPr>
          <a:xfrm>
            <a:off x="375178" y="1296650"/>
            <a:ext cx="57647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이해를 돕기 위해</a:t>
            </a:r>
            <a:r>
              <a:rPr lang="en-US" altLang="ko-KR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, </a:t>
            </a:r>
            <a:r>
              <a:rPr lang="ko-KR" altLang="en-US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그림으로 설명하도록 하겠다</a:t>
            </a:r>
            <a:r>
              <a:rPr lang="en-US" altLang="ko-KR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.</a:t>
            </a:r>
            <a:endParaRPr lang="ko-KR" altLang="en-US" sz="2400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C8A2A5C-759B-0FF8-53EC-FD11BB7691A8}"/>
              </a:ext>
            </a:extLst>
          </p:cNvPr>
          <p:cNvSpPr/>
          <p:nvPr/>
        </p:nvSpPr>
        <p:spPr>
          <a:xfrm>
            <a:off x="462872" y="2131251"/>
            <a:ext cx="2196053" cy="461665"/>
          </a:xfrm>
          <a:prstGeom prst="rect">
            <a:avLst/>
          </a:prstGeom>
          <a:solidFill>
            <a:schemeClr val="accent2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데이터 </a:t>
            </a:r>
            <a:r>
              <a:rPr lang="en-US" altLang="ko-KR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#2</a:t>
            </a:r>
            <a:endParaRPr lang="ko-KR" altLang="en-US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1AAABBD-435A-DDFB-6211-D76F46058116}"/>
              </a:ext>
            </a:extLst>
          </p:cNvPr>
          <p:cNvSpPr txBox="1"/>
          <p:nvPr/>
        </p:nvSpPr>
        <p:spPr>
          <a:xfrm>
            <a:off x="375178" y="2735019"/>
            <a:ext cx="70022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‘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데이터 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#2’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을 저장하려면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똑같이 입구에서 하나 떨어트리면 된다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 </a:t>
            </a:r>
            <a:endParaRPr lang="ko-KR" altLang="en-US" sz="20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BBB6FC8-AFE6-76E8-DEBB-939AF8D3240A}"/>
              </a:ext>
            </a:extLst>
          </p:cNvPr>
          <p:cNvSpPr/>
          <p:nvPr/>
        </p:nvSpPr>
        <p:spPr>
          <a:xfrm>
            <a:off x="9022255" y="2272108"/>
            <a:ext cx="2196053" cy="369877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A2E91DA-7FC2-DADC-6565-0C3D41983D30}"/>
              </a:ext>
            </a:extLst>
          </p:cNvPr>
          <p:cNvSpPr/>
          <p:nvPr/>
        </p:nvSpPr>
        <p:spPr>
          <a:xfrm>
            <a:off x="9022255" y="5509221"/>
            <a:ext cx="2196053" cy="461665"/>
          </a:xfrm>
          <a:prstGeom prst="rect">
            <a:avLst/>
          </a:prstGeom>
          <a:solidFill>
            <a:schemeClr val="accent2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데이터 </a:t>
            </a:r>
            <a:r>
              <a:rPr lang="en-US" altLang="ko-KR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#1</a:t>
            </a:r>
            <a:endParaRPr lang="ko-KR" altLang="en-US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90AB727-4E5F-DF12-D06D-F821213AE108}"/>
              </a:ext>
            </a:extLst>
          </p:cNvPr>
          <p:cNvSpPr/>
          <p:nvPr/>
        </p:nvSpPr>
        <p:spPr>
          <a:xfrm>
            <a:off x="9022254" y="5047749"/>
            <a:ext cx="2196053" cy="461665"/>
          </a:xfrm>
          <a:prstGeom prst="rect">
            <a:avLst/>
          </a:prstGeom>
          <a:solidFill>
            <a:schemeClr val="accent2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데이터 </a:t>
            </a:r>
            <a:r>
              <a:rPr lang="en-US" altLang="ko-KR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#2</a:t>
            </a:r>
            <a:endParaRPr lang="ko-KR" altLang="en-US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031270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8517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스택 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(Stack)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03BA6E91-66AE-DCBD-4FB3-4CC55984AF83}"/>
              </a:ext>
            </a:extLst>
          </p:cNvPr>
          <p:cNvSpPr/>
          <p:nvPr/>
        </p:nvSpPr>
        <p:spPr>
          <a:xfrm>
            <a:off x="9022255" y="2272108"/>
            <a:ext cx="2196053" cy="369877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85E920-E9AF-AB29-9676-3A6C3A0F76D8}"/>
              </a:ext>
            </a:extLst>
          </p:cNvPr>
          <p:cNvSpPr txBox="1"/>
          <p:nvPr/>
        </p:nvSpPr>
        <p:spPr>
          <a:xfrm>
            <a:off x="375178" y="1296650"/>
            <a:ext cx="57647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이해를 돕기 위해</a:t>
            </a:r>
            <a:r>
              <a:rPr lang="en-US" altLang="ko-KR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, </a:t>
            </a:r>
            <a:r>
              <a:rPr lang="ko-KR" altLang="en-US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그림으로 설명하도록 하겠다</a:t>
            </a:r>
            <a:r>
              <a:rPr lang="en-US" altLang="ko-KR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.</a:t>
            </a:r>
            <a:endParaRPr lang="ko-KR" altLang="en-US" sz="2400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C8A2A5C-759B-0FF8-53EC-FD11BB7691A8}"/>
              </a:ext>
            </a:extLst>
          </p:cNvPr>
          <p:cNvSpPr/>
          <p:nvPr/>
        </p:nvSpPr>
        <p:spPr>
          <a:xfrm>
            <a:off x="9022255" y="5509221"/>
            <a:ext cx="2196053" cy="461665"/>
          </a:xfrm>
          <a:prstGeom prst="rect">
            <a:avLst/>
          </a:prstGeom>
          <a:solidFill>
            <a:schemeClr val="accent2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데이터 </a:t>
            </a:r>
            <a:r>
              <a:rPr lang="en-US" altLang="ko-KR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#1</a:t>
            </a:r>
            <a:endParaRPr lang="ko-KR" altLang="en-US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A6C0456-AEDC-C786-FCEE-C201592C6C89}"/>
              </a:ext>
            </a:extLst>
          </p:cNvPr>
          <p:cNvSpPr/>
          <p:nvPr/>
        </p:nvSpPr>
        <p:spPr>
          <a:xfrm>
            <a:off x="9022254" y="5047749"/>
            <a:ext cx="2196053" cy="461665"/>
          </a:xfrm>
          <a:prstGeom prst="rect">
            <a:avLst/>
          </a:prstGeom>
          <a:solidFill>
            <a:schemeClr val="accent2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데이터 </a:t>
            </a:r>
            <a:r>
              <a:rPr lang="en-US" altLang="ko-KR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#2</a:t>
            </a:r>
            <a:endParaRPr lang="ko-KR" altLang="en-US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A3F24CB0-9CC6-955C-328C-85DA9E0809A2}"/>
              </a:ext>
            </a:extLst>
          </p:cNvPr>
          <p:cNvSpPr/>
          <p:nvPr/>
        </p:nvSpPr>
        <p:spPr>
          <a:xfrm>
            <a:off x="9022253" y="4586279"/>
            <a:ext cx="2196053" cy="461665"/>
          </a:xfrm>
          <a:prstGeom prst="rect">
            <a:avLst/>
          </a:prstGeom>
          <a:solidFill>
            <a:schemeClr val="accent2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데이터 </a:t>
            </a:r>
            <a:r>
              <a:rPr lang="en-US" altLang="ko-KR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#3</a:t>
            </a:r>
            <a:endParaRPr lang="ko-KR" altLang="en-US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7EF1E18-CA30-70B2-40F4-3B825BEEC4D2}"/>
              </a:ext>
            </a:extLst>
          </p:cNvPr>
          <p:cNvSpPr/>
          <p:nvPr/>
        </p:nvSpPr>
        <p:spPr>
          <a:xfrm>
            <a:off x="9022253" y="4124809"/>
            <a:ext cx="2196053" cy="461665"/>
          </a:xfrm>
          <a:prstGeom prst="rect">
            <a:avLst/>
          </a:prstGeom>
          <a:solidFill>
            <a:schemeClr val="accent2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데이터 </a:t>
            </a:r>
            <a:r>
              <a:rPr lang="en-US" altLang="ko-KR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#4</a:t>
            </a:r>
            <a:endParaRPr lang="ko-KR" altLang="en-US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73B14DD-E37A-F276-B64B-D6F1303D5083}"/>
              </a:ext>
            </a:extLst>
          </p:cNvPr>
          <p:cNvSpPr/>
          <p:nvPr/>
        </p:nvSpPr>
        <p:spPr>
          <a:xfrm>
            <a:off x="9022253" y="3663339"/>
            <a:ext cx="2196053" cy="461665"/>
          </a:xfrm>
          <a:prstGeom prst="rect">
            <a:avLst/>
          </a:prstGeom>
          <a:solidFill>
            <a:schemeClr val="accent2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데이터 </a:t>
            </a:r>
            <a:r>
              <a:rPr lang="en-US" altLang="ko-KR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#5</a:t>
            </a:r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336CCED-107E-A5B0-2499-01BE62D6982B}"/>
              </a:ext>
            </a:extLst>
          </p:cNvPr>
          <p:cNvSpPr/>
          <p:nvPr/>
        </p:nvSpPr>
        <p:spPr>
          <a:xfrm>
            <a:off x="9022252" y="3201869"/>
            <a:ext cx="2196053" cy="461665"/>
          </a:xfrm>
          <a:prstGeom prst="rect">
            <a:avLst/>
          </a:prstGeom>
          <a:solidFill>
            <a:schemeClr val="accent2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데이터 </a:t>
            </a:r>
            <a:r>
              <a:rPr lang="en-US" altLang="ko-KR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#6</a:t>
            </a:r>
            <a:endParaRPr lang="ko-KR" altLang="en-US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69C91BCA-9130-4486-880A-90D1A93AE19B}"/>
              </a:ext>
            </a:extLst>
          </p:cNvPr>
          <p:cNvSpPr/>
          <p:nvPr/>
        </p:nvSpPr>
        <p:spPr>
          <a:xfrm>
            <a:off x="9022251" y="2740399"/>
            <a:ext cx="2196053" cy="461665"/>
          </a:xfrm>
          <a:prstGeom prst="rect">
            <a:avLst/>
          </a:prstGeom>
          <a:solidFill>
            <a:schemeClr val="accent2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데이터 </a:t>
            </a:r>
            <a:r>
              <a:rPr lang="en-US" altLang="ko-KR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#7</a:t>
            </a:r>
            <a:endParaRPr lang="ko-KR" altLang="en-US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D5F0A5F6-B8EA-1D72-3FC8-07C0D295C230}"/>
              </a:ext>
            </a:extLst>
          </p:cNvPr>
          <p:cNvSpPr/>
          <p:nvPr/>
        </p:nvSpPr>
        <p:spPr>
          <a:xfrm>
            <a:off x="9022247" y="2278929"/>
            <a:ext cx="2196053" cy="461665"/>
          </a:xfrm>
          <a:prstGeom prst="rect">
            <a:avLst/>
          </a:prstGeom>
          <a:solidFill>
            <a:schemeClr val="accent2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데이터 </a:t>
            </a:r>
            <a:r>
              <a:rPr lang="en-US" altLang="ko-KR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#8</a:t>
            </a:r>
            <a:endParaRPr lang="ko-KR" altLang="en-US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46D62D-BC33-4EEC-F990-AE615B2AF829}"/>
              </a:ext>
            </a:extLst>
          </p:cNvPr>
          <p:cNvSpPr txBox="1"/>
          <p:nvPr/>
        </p:nvSpPr>
        <p:spPr>
          <a:xfrm>
            <a:off x="375178" y="2278929"/>
            <a:ext cx="694773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그 후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….</a:t>
            </a:r>
          </a:p>
          <a:p>
            <a:endParaRPr lang="en-US" altLang="ko-KR" sz="20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  <a:p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새로운 데이터를 넣을 공간이 없다면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위에서부터 하나씩 </a:t>
            </a:r>
            <a:r>
              <a:rPr lang="ko-KR" altLang="en-US" sz="2000" dirty="0" err="1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빼주면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된다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</a:t>
            </a:r>
            <a:endParaRPr lang="ko-KR" altLang="en-US" sz="20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825905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8517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스택 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(Stack)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03BA6E91-66AE-DCBD-4FB3-4CC55984AF83}"/>
              </a:ext>
            </a:extLst>
          </p:cNvPr>
          <p:cNvSpPr/>
          <p:nvPr/>
        </p:nvSpPr>
        <p:spPr>
          <a:xfrm>
            <a:off x="9022255" y="2272108"/>
            <a:ext cx="2196053" cy="369877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85E920-E9AF-AB29-9676-3A6C3A0F76D8}"/>
              </a:ext>
            </a:extLst>
          </p:cNvPr>
          <p:cNvSpPr txBox="1"/>
          <p:nvPr/>
        </p:nvSpPr>
        <p:spPr>
          <a:xfrm>
            <a:off x="375178" y="1296650"/>
            <a:ext cx="57647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이해를 돕기 위해</a:t>
            </a:r>
            <a:r>
              <a:rPr lang="en-US" altLang="ko-KR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, </a:t>
            </a:r>
            <a:r>
              <a:rPr lang="ko-KR" altLang="en-US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그림으로 설명하도록 하겠다</a:t>
            </a:r>
            <a:r>
              <a:rPr lang="en-US" altLang="ko-KR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.</a:t>
            </a:r>
            <a:endParaRPr lang="ko-KR" altLang="en-US" sz="2400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C8A2A5C-759B-0FF8-53EC-FD11BB7691A8}"/>
              </a:ext>
            </a:extLst>
          </p:cNvPr>
          <p:cNvSpPr/>
          <p:nvPr/>
        </p:nvSpPr>
        <p:spPr>
          <a:xfrm>
            <a:off x="9022255" y="5509221"/>
            <a:ext cx="2196053" cy="461665"/>
          </a:xfrm>
          <a:prstGeom prst="rect">
            <a:avLst/>
          </a:prstGeom>
          <a:solidFill>
            <a:schemeClr val="accent2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데이터 </a:t>
            </a:r>
            <a:r>
              <a:rPr lang="en-US" altLang="ko-KR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#1</a:t>
            </a:r>
            <a:endParaRPr lang="ko-KR" altLang="en-US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A6C0456-AEDC-C786-FCEE-C201592C6C89}"/>
              </a:ext>
            </a:extLst>
          </p:cNvPr>
          <p:cNvSpPr/>
          <p:nvPr/>
        </p:nvSpPr>
        <p:spPr>
          <a:xfrm>
            <a:off x="9022254" y="5047749"/>
            <a:ext cx="2196053" cy="461665"/>
          </a:xfrm>
          <a:prstGeom prst="rect">
            <a:avLst/>
          </a:prstGeom>
          <a:solidFill>
            <a:schemeClr val="accent2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데이터 </a:t>
            </a:r>
            <a:r>
              <a:rPr lang="en-US" altLang="ko-KR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#2</a:t>
            </a:r>
            <a:endParaRPr lang="ko-KR" altLang="en-US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A3F24CB0-9CC6-955C-328C-85DA9E0809A2}"/>
              </a:ext>
            </a:extLst>
          </p:cNvPr>
          <p:cNvSpPr/>
          <p:nvPr/>
        </p:nvSpPr>
        <p:spPr>
          <a:xfrm>
            <a:off x="9022253" y="4586279"/>
            <a:ext cx="2196053" cy="461665"/>
          </a:xfrm>
          <a:prstGeom prst="rect">
            <a:avLst/>
          </a:prstGeom>
          <a:solidFill>
            <a:schemeClr val="accent2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데이터 </a:t>
            </a:r>
            <a:r>
              <a:rPr lang="en-US" altLang="ko-KR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#3</a:t>
            </a:r>
            <a:endParaRPr lang="ko-KR" altLang="en-US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7EF1E18-CA30-70B2-40F4-3B825BEEC4D2}"/>
              </a:ext>
            </a:extLst>
          </p:cNvPr>
          <p:cNvSpPr/>
          <p:nvPr/>
        </p:nvSpPr>
        <p:spPr>
          <a:xfrm>
            <a:off x="9022253" y="4124809"/>
            <a:ext cx="2196053" cy="461665"/>
          </a:xfrm>
          <a:prstGeom prst="rect">
            <a:avLst/>
          </a:prstGeom>
          <a:solidFill>
            <a:schemeClr val="accent2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데이터 </a:t>
            </a:r>
            <a:r>
              <a:rPr lang="en-US" altLang="ko-KR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#4</a:t>
            </a:r>
            <a:endParaRPr lang="ko-KR" altLang="en-US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73B14DD-E37A-F276-B64B-D6F1303D5083}"/>
              </a:ext>
            </a:extLst>
          </p:cNvPr>
          <p:cNvSpPr/>
          <p:nvPr/>
        </p:nvSpPr>
        <p:spPr>
          <a:xfrm>
            <a:off x="9022253" y="3663339"/>
            <a:ext cx="2196053" cy="461665"/>
          </a:xfrm>
          <a:prstGeom prst="rect">
            <a:avLst/>
          </a:prstGeom>
          <a:solidFill>
            <a:schemeClr val="accent2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데이터 </a:t>
            </a:r>
            <a:r>
              <a:rPr lang="en-US" altLang="ko-KR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#5</a:t>
            </a:r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336CCED-107E-A5B0-2499-01BE62D6982B}"/>
              </a:ext>
            </a:extLst>
          </p:cNvPr>
          <p:cNvSpPr/>
          <p:nvPr/>
        </p:nvSpPr>
        <p:spPr>
          <a:xfrm>
            <a:off x="9022252" y="3201869"/>
            <a:ext cx="2196053" cy="461665"/>
          </a:xfrm>
          <a:prstGeom prst="rect">
            <a:avLst/>
          </a:prstGeom>
          <a:solidFill>
            <a:schemeClr val="accent2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데이터 </a:t>
            </a:r>
            <a:r>
              <a:rPr lang="en-US" altLang="ko-KR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#6</a:t>
            </a:r>
            <a:endParaRPr lang="ko-KR" altLang="en-US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69C91BCA-9130-4486-880A-90D1A93AE19B}"/>
              </a:ext>
            </a:extLst>
          </p:cNvPr>
          <p:cNvSpPr/>
          <p:nvPr/>
        </p:nvSpPr>
        <p:spPr>
          <a:xfrm>
            <a:off x="9022251" y="2740399"/>
            <a:ext cx="2196053" cy="461665"/>
          </a:xfrm>
          <a:prstGeom prst="rect">
            <a:avLst/>
          </a:prstGeom>
          <a:solidFill>
            <a:schemeClr val="accent2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데이터 </a:t>
            </a:r>
            <a:r>
              <a:rPr lang="en-US" altLang="ko-KR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#7</a:t>
            </a:r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9A2850E-8CE7-BD34-A338-D9318061C74C}"/>
              </a:ext>
            </a:extLst>
          </p:cNvPr>
          <p:cNvSpPr/>
          <p:nvPr/>
        </p:nvSpPr>
        <p:spPr>
          <a:xfrm>
            <a:off x="462872" y="2131251"/>
            <a:ext cx="2196053" cy="461665"/>
          </a:xfrm>
          <a:prstGeom prst="rect">
            <a:avLst/>
          </a:prstGeom>
          <a:solidFill>
            <a:schemeClr val="accent2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데이터 </a:t>
            </a:r>
            <a:r>
              <a:rPr lang="en-US" altLang="ko-KR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#8</a:t>
            </a:r>
            <a:endParaRPr lang="ko-KR" altLang="en-US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59FD96-CDEC-FE0C-F527-21EE42B1A118}"/>
              </a:ext>
            </a:extLst>
          </p:cNvPr>
          <p:cNvSpPr txBox="1"/>
          <p:nvPr/>
        </p:nvSpPr>
        <p:spPr>
          <a:xfrm>
            <a:off x="375178" y="2735019"/>
            <a:ext cx="50513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‘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데이터 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#8’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을 삭제하고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새로운 데이터를 넣는다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</a:t>
            </a:r>
            <a:endParaRPr lang="ko-KR" altLang="en-US" sz="20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880066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8517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스택 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(Stack)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03BA6E91-66AE-DCBD-4FB3-4CC55984AF83}"/>
              </a:ext>
            </a:extLst>
          </p:cNvPr>
          <p:cNvSpPr/>
          <p:nvPr/>
        </p:nvSpPr>
        <p:spPr>
          <a:xfrm>
            <a:off x="9022255" y="2272108"/>
            <a:ext cx="2196053" cy="369877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85E920-E9AF-AB29-9676-3A6C3A0F76D8}"/>
              </a:ext>
            </a:extLst>
          </p:cNvPr>
          <p:cNvSpPr txBox="1"/>
          <p:nvPr/>
        </p:nvSpPr>
        <p:spPr>
          <a:xfrm>
            <a:off x="375178" y="1296650"/>
            <a:ext cx="57647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이해를 돕기 위해</a:t>
            </a:r>
            <a:r>
              <a:rPr lang="en-US" altLang="ko-KR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, </a:t>
            </a:r>
            <a:r>
              <a:rPr lang="ko-KR" altLang="en-US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그림으로 설명하도록 하겠다</a:t>
            </a:r>
            <a:r>
              <a:rPr lang="en-US" altLang="ko-KR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.</a:t>
            </a:r>
            <a:endParaRPr lang="ko-KR" altLang="en-US" sz="2400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C8A2A5C-759B-0FF8-53EC-FD11BB7691A8}"/>
              </a:ext>
            </a:extLst>
          </p:cNvPr>
          <p:cNvSpPr/>
          <p:nvPr/>
        </p:nvSpPr>
        <p:spPr>
          <a:xfrm>
            <a:off x="9022255" y="5509221"/>
            <a:ext cx="2196053" cy="461665"/>
          </a:xfrm>
          <a:prstGeom prst="rect">
            <a:avLst/>
          </a:prstGeom>
          <a:solidFill>
            <a:schemeClr val="accent2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데이터 </a:t>
            </a:r>
            <a:r>
              <a:rPr lang="en-US" altLang="ko-KR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#1</a:t>
            </a:r>
            <a:endParaRPr lang="ko-KR" altLang="en-US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A6C0456-AEDC-C786-FCEE-C201592C6C89}"/>
              </a:ext>
            </a:extLst>
          </p:cNvPr>
          <p:cNvSpPr/>
          <p:nvPr/>
        </p:nvSpPr>
        <p:spPr>
          <a:xfrm>
            <a:off x="9022254" y="5047749"/>
            <a:ext cx="2196053" cy="461665"/>
          </a:xfrm>
          <a:prstGeom prst="rect">
            <a:avLst/>
          </a:prstGeom>
          <a:solidFill>
            <a:schemeClr val="accent2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데이터 </a:t>
            </a:r>
            <a:r>
              <a:rPr lang="en-US" altLang="ko-KR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#2</a:t>
            </a:r>
            <a:endParaRPr lang="ko-KR" altLang="en-US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A3F24CB0-9CC6-955C-328C-85DA9E0809A2}"/>
              </a:ext>
            </a:extLst>
          </p:cNvPr>
          <p:cNvSpPr/>
          <p:nvPr/>
        </p:nvSpPr>
        <p:spPr>
          <a:xfrm>
            <a:off x="9022253" y="4586279"/>
            <a:ext cx="2196053" cy="461665"/>
          </a:xfrm>
          <a:prstGeom prst="rect">
            <a:avLst/>
          </a:prstGeom>
          <a:solidFill>
            <a:schemeClr val="accent2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데이터 </a:t>
            </a:r>
            <a:r>
              <a:rPr lang="en-US" altLang="ko-KR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#3</a:t>
            </a:r>
            <a:endParaRPr lang="ko-KR" altLang="en-US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7EF1E18-CA30-70B2-40F4-3B825BEEC4D2}"/>
              </a:ext>
            </a:extLst>
          </p:cNvPr>
          <p:cNvSpPr/>
          <p:nvPr/>
        </p:nvSpPr>
        <p:spPr>
          <a:xfrm>
            <a:off x="9022253" y="4124809"/>
            <a:ext cx="2196053" cy="461665"/>
          </a:xfrm>
          <a:prstGeom prst="rect">
            <a:avLst/>
          </a:prstGeom>
          <a:solidFill>
            <a:schemeClr val="accent2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데이터 </a:t>
            </a:r>
            <a:r>
              <a:rPr lang="en-US" altLang="ko-KR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#4</a:t>
            </a:r>
            <a:endParaRPr lang="ko-KR" altLang="en-US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73B14DD-E37A-F276-B64B-D6F1303D5083}"/>
              </a:ext>
            </a:extLst>
          </p:cNvPr>
          <p:cNvSpPr/>
          <p:nvPr/>
        </p:nvSpPr>
        <p:spPr>
          <a:xfrm>
            <a:off x="9022253" y="3663339"/>
            <a:ext cx="2196053" cy="461665"/>
          </a:xfrm>
          <a:prstGeom prst="rect">
            <a:avLst/>
          </a:prstGeom>
          <a:solidFill>
            <a:schemeClr val="accent2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데이터 </a:t>
            </a:r>
            <a:r>
              <a:rPr lang="en-US" altLang="ko-KR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#5</a:t>
            </a:r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336CCED-107E-A5B0-2499-01BE62D6982B}"/>
              </a:ext>
            </a:extLst>
          </p:cNvPr>
          <p:cNvSpPr/>
          <p:nvPr/>
        </p:nvSpPr>
        <p:spPr>
          <a:xfrm>
            <a:off x="9022252" y="3201869"/>
            <a:ext cx="2196053" cy="461665"/>
          </a:xfrm>
          <a:prstGeom prst="rect">
            <a:avLst/>
          </a:prstGeom>
          <a:solidFill>
            <a:schemeClr val="accent2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데이터 </a:t>
            </a:r>
            <a:r>
              <a:rPr lang="en-US" altLang="ko-KR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#6</a:t>
            </a:r>
            <a:endParaRPr lang="ko-KR" altLang="en-US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69C91BCA-9130-4486-880A-90D1A93AE19B}"/>
              </a:ext>
            </a:extLst>
          </p:cNvPr>
          <p:cNvSpPr/>
          <p:nvPr/>
        </p:nvSpPr>
        <p:spPr>
          <a:xfrm>
            <a:off x="9022251" y="2740399"/>
            <a:ext cx="2196053" cy="461665"/>
          </a:xfrm>
          <a:prstGeom prst="rect">
            <a:avLst/>
          </a:prstGeom>
          <a:solidFill>
            <a:schemeClr val="accent2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데이터 </a:t>
            </a:r>
            <a:r>
              <a:rPr lang="en-US" altLang="ko-KR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#7</a:t>
            </a:r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9A2850E-8CE7-BD34-A338-D9318061C74C}"/>
              </a:ext>
            </a:extLst>
          </p:cNvPr>
          <p:cNvSpPr/>
          <p:nvPr/>
        </p:nvSpPr>
        <p:spPr>
          <a:xfrm>
            <a:off x="462872" y="2131251"/>
            <a:ext cx="2196053" cy="461665"/>
          </a:xfrm>
          <a:prstGeom prst="rect">
            <a:avLst/>
          </a:prstGeom>
          <a:solidFill>
            <a:schemeClr val="accent2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데이터 </a:t>
            </a:r>
            <a:r>
              <a:rPr lang="en-US" altLang="ko-KR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#8</a:t>
            </a:r>
            <a:endParaRPr lang="ko-KR" altLang="en-US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59FD96-CDEC-FE0C-F527-21EE42B1A118}"/>
              </a:ext>
            </a:extLst>
          </p:cNvPr>
          <p:cNvSpPr txBox="1"/>
          <p:nvPr/>
        </p:nvSpPr>
        <p:spPr>
          <a:xfrm>
            <a:off x="375178" y="2735019"/>
            <a:ext cx="50513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‘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데이터 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#8’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을 삭제하고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새로운 데이터를 넣는다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</a:t>
            </a:r>
            <a:endParaRPr lang="ko-KR" altLang="en-US" sz="20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7B49E32-AE26-7ED9-BF7A-721032D1705E}"/>
              </a:ext>
            </a:extLst>
          </p:cNvPr>
          <p:cNvSpPr/>
          <p:nvPr/>
        </p:nvSpPr>
        <p:spPr>
          <a:xfrm>
            <a:off x="9022250" y="2278831"/>
            <a:ext cx="2196053" cy="461665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데이터 </a:t>
            </a:r>
            <a:r>
              <a:rPr lang="en-US" altLang="ko-KR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#9</a:t>
            </a:r>
            <a:endParaRPr lang="ko-KR" altLang="en-US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521387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8517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스택 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(Stack)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0D042A5F-F341-3515-5AD8-5444B59D5976}"/>
              </a:ext>
            </a:extLst>
          </p:cNvPr>
          <p:cNvSpPr txBox="1"/>
          <p:nvPr/>
        </p:nvSpPr>
        <p:spPr>
          <a:xfrm>
            <a:off x="730587" y="2656691"/>
            <a:ext cx="10730823" cy="18326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40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데이터를 </a:t>
            </a:r>
            <a:r>
              <a:rPr lang="ko-KR" altLang="en-US" sz="4000" dirty="0" err="1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프링글스</a:t>
            </a:r>
            <a:r>
              <a:rPr lang="ko-KR" altLang="en-US" sz="40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 통에 넣는 연산을 </a:t>
            </a:r>
            <a:r>
              <a:rPr lang="en-US" altLang="ko-KR" sz="4000" dirty="0">
                <a:solidFill>
                  <a:srgbClr val="C00000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PUSH</a:t>
            </a:r>
            <a:r>
              <a:rPr lang="ko-KR" altLang="en-US" sz="4000" dirty="0" err="1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라고하며</a:t>
            </a:r>
            <a:r>
              <a:rPr lang="en-US" altLang="ko-KR" sz="40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sz="40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데이터를 빼는 연산을 </a:t>
            </a:r>
            <a:r>
              <a:rPr lang="en-US" altLang="ko-KR" sz="4000" dirty="0">
                <a:solidFill>
                  <a:srgbClr val="C00000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POP</a:t>
            </a:r>
            <a:r>
              <a:rPr lang="ko-KR" altLang="en-US" sz="40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이라고 한다</a:t>
            </a:r>
            <a:endParaRPr lang="en-US" altLang="ko-KR" sz="4000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964787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8517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스택 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(Stack)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3D50F6FD-76DC-3805-97FD-C2C86A1E8B85}"/>
              </a:ext>
            </a:extLst>
          </p:cNvPr>
          <p:cNvSpPr txBox="1"/>
          <p:nvPr/>
        </p:nvSpPr>
        <p:spPr>
          <a:xfrm>
            <a:off x="2872199" y="2767280"/>
            <a:ext cx="644759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latin typeface="Pretendard ExtraLight" panose="02000303000000020004" pitchFamily="50" charset="-127"/>
                <a:ea typeface="Pretendard ExtraLight" panose="02000303000000020004" pitchFamily="50" charset="-127"/>
                <a:cs typeface="Pretendard ExtraLight" panose="02000303000000020004" pitchFamily="50" charset="-127"/>
              </a:rPr>
              <a:t>스택의 컨셉을 이해했는가</a:t>
            </a:r>
            <a:r>
              <a:rPr lang="en-US" altLang="ko-KR" sz="4000" dirty="0">
                <a:latin typeface="Pretendard ExtraLight" panose="02000303000000020004" pitchFamily="50" charset="-127"/>
                <a:ea typeface="Pretendard ExtraLight" panose="02000303000000020004" pitchFamily="50" charset="-127"/>
                <a:cs typeface="Pretendard ExtraLight" panose="02000303000000020004" pitchFamily="50" charset="-127"/>
              </a:rPr>
              <a:t>?</a:t>
            </a:r>
          </a:p>
          <a:p>
            <a:pPr algn="ctr"/>
            <a:r>
              <a:rPr lang="ko-KR" altLang="en-US" sz="40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다음은 큐를 이해해보도록 하자</a:t>
            </a:r>
            <a:r>
              <a:rPr lang="en-US" altLang="ko-KR" sz="40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691530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17155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큐 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(Queue)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C83C375E-90B6-E8F5-1F68-D46F7E5F7A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 bwMode="auto">
          <a:xfrm>
            <a:off x="2223794" y="2429446"/>
            <a:ext cx="7744409" cy="990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975F0AA-CEB6-BA27-D995-C603B75D9C95}"/>
              </a:ext>
            </a:extLst>
          </p:cNvPr>
          <p:cNvSpPr txBox="1"/>
          <p:nvPr/>
        </p:nvSpPr>
        <p:spPr>
          <a:xfrm>
            <a:off x="1216303" y="4131779"/>
            <a:ext cx="9759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큐는 음식점에 들어가기 위해 줄 스는 것이라고 생각하면 된다</a:t>
            </a:r>
          </a:p>
        </p:txBody>
      </p:sp>
    </p:spTree>
    <p:extLst>
      <p:ext uri="{BB962C8B-B14F-4D97-AF65-F5344CB8AC3E}">
        <p14:creationId xmlns:p14="http://schemas.microsoft.com/office/powerpoint/2010/main" val="34332344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4067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Content</a:t>
            </a:r>
            <a:endParaRPr lang="ko-KR" altLang="en-US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8B1F9299-8EA7-F217-8561-2BA1BC1A7B95}"/>
              </a:ext>
            </a:extLst>
          </p:cNvPr>
          <p:cNvGrpSpPr/>
          <p:nvPr/>
        </p:nvGrpSpPr>
        <p:grpSpPr>
          <a:xfrm>
            <a:off x="561701" y="3158730"/>
            <a:ext cx="11068593" cy="828540"/>
            <a:chOff x="561704" y="4646111"/>
            <a:chExt cx="11068593" cy="1402994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5F8CA102-7904-9DB0-A690-D6E4EBEC3CEC}"/>
                </a:ext>
              </a:extLst>
            </p:cNvPr>
            <p:cNvSpPr/>
            <p:nvPr/>
          </p:nvSpPr>
          <p:spPr>
            <a:xfrm>
              <a:off x="561704" y="4646111"/>
              <a:ext cx="11068593" cy="140299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200" dirty="0">
                <a:solidFill>
                  <a:sysClr val="windowText" lastClr="000000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2D59269-5D3C-80AB-88CE-9899D78B73C8}"/>
                </a:ext>
              </a:extLst>
            </p:cNvPr>
            <p:cNvSpPr txBox="1"/>
            <p:nvPr/>
          </p:nvSpPr>
          <p:spPr>
            <a:xfrm>
              <a:off x="746431" y="4982791"/>
              <a:ext cx="1544012" cy="7296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큐 </a:t>
              </a:r>
              <a:r>
                <a:rPr lang="en-US" altLang="ko-KR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(Queue)</a:t>
              </a:r>
              <a:endParaRPr lang="ko-KR" altLang="en-US" sz="2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10A7E923-BD2A-50BF-9B93-C1FA3758EB9A}"/>
              </a:ext>
            </a:extLst>
          </p:cNvPr>
          <p:cNvGrpSpPr/>
          <p:nvPr/>
        </p:nvGrpSpPr>
        <p:grpSpPr>
          <a:xfrm>
            <a:off x="561701" y="2030414"/>
            <a:ext cx="11068593" cy="828540"/>
            <a:chOff x="561704" y="4646111"/>
            <a:chExt cx="11068593" cy="1402994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08455AB2-2450-A328-A540-AD1BC806B9E8}"/>
                </a:ext>
              </a:extLst>
            </p:cNvPr>
            <p:cNvSpPr/>
            <p:nvPr/>
          </p:nvSpPr>
          <p:spPr>
            <a:xfrm>
              <a:off x="561704" y="4646111"/>
              <a:ext cx="11068593" cy="140299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200" dirty="0">
                <a:solidFill>
                  <a:sysClr val="windowText" lastClr="000000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DAA8F4B-2DAB-DBD9-D898-DF07BC86DE10}"/>
                </a:ext>
              </a:extLst>
            </p:cNvPr>
            <p:cNvSpPr txBox="1"/>
            <p:nvPr/>
          </p:nvSpPr>
          <p:spPr>
            <a:xfrm>
              <a:off x="746431" y="4982791"/>
              <a:ext cx="1670650" cy="7296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스택 </a:t>
              </a:r>
              <a:r>
                <a:rPr lang="en-US" altLang="ko-KR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(Stack)</a:t>
              </a:r>
              <a:endParaRPr lang="ko-KR" altLang="en-US" sz="2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59305DD-62CC-43F1-949B-DC2BA66E4D2F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91AB6E54-D6AF-A657-7425-658AB21736A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B45F9DA-D811-78B9-4353-A9011774697A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3" name="그림 22" descr="텍스트이(가) 표시된 사진&#10;&#10;자동 생성된 설명">
              <a:extLst>
                <a:ext uri="{FF2B5EF4-FFF2-40B4-BE49-F238E27FC236}">
                  <a16:creationId xmlns:a16="http://schemas.microsoft.com/office/drawing/2014/main" id="{28C46AA7-6ED2-193B-EB2D-20320860AE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9EFF146E-1841-4F05-C346-A7FE5EF4FE8D}"/>
              </a:ext>
            </a:extLst>
          </p:cNvPr>
          <p:cNvGrpSpPr/>
          <p:nvPr/>
        </p:nvGrpSpPr>
        <p:grpSpPr>
          <a:xfrm>
            <a:off x="561701" y="4287046"/>
            <a:ext cx="11068593" cy="828540"/>
            <a:chOff x="561704" y="4646111"/>
            <a:chExt cx="11068593" cy="1402994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3281FD86-C072-596B-4F5E-5767F2577405}"/>
                </a:ext>
              </a:extLst>
            </p:cNvPr>
            <p:cNvSpPr/>
            <p:nvPr/>
          </p:nvSpPr>
          <p:spPr>
            <a:xfrm>
              <a:off x="561704" y="4646111"/>
              <a:ext cx="11068593" cy="140299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200" dirty="0">
                <a:solidFill>
                  <a:sysClr val="windowText" lastClr="000000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DC6DE4A-1382-BD74-B2C3-893BC17CC19F}"/>
                </a:ext>
              </a:extLst>
            </p:cNvPr>
            <p:cNvSpPr txBox="1"/>
            <p:nvPr/>
          </p:nvSpPr>
          <p:spPr>
            <a:xfrm>
              <a:off x="746431" y="4982791"/>
              <a:ext cx="1539204" cy="7296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200" dirty="0" err="1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덱</a:t>
              </a:r>
              <a:r>
                <a:rPr lang="ko-KR" altLang="en-US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 </a:t>
              </a:r>
              <a:r>
                <a:rPr lang="en-US" altLang="ko-KR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(Deque)</a:t>
              </a:r>
              <a:endParaRPr lang="ko-KR" altLang="en-US" sz="2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597818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17155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큐 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(Queue)</a:t>
            </a:r>
          </a:p>
        </p:txBody>
      </p:sp>
      <p:pic>
        <p:nvPicPr>
          <p:cNvPr id="17410" name="Picture 2" descr="People Queue Images - Free Download on Freepik">
            <a:extLst>
              <a:ext uri="{FF2B5EF4-FFF2-40B4-BE49-F238E27FC236}">
                <a16:creationId xmlns:a16="http://schemas.microsoft.com/office/drawing/2014/main" id="{C1BD2C12-2BA8-A097-F86F-CAB03B28DB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537"/>
          <a:stretch/>
        </p:blipFill>
        <p:spPr bwMode="auto">
          <a:xfrm>
            <a:off x="1992445" y="1458724"/>
            <a:ext cx="8207108" cy="31275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2E4D46A-4D49-EF1A-6E54-64E83B551674}"/>
              </a:ext>
            </a:extLst>
          </p:cNvPr>
          <p:cNvSpPr txBox="1"/>
          <p:nvPr/>
        </p:nvSpPr>
        <p:spPr>
          <a:xfrm>
            <a:off x="1818245" y="4616708"/>
            <a:ext cx="85555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먼저 줄 서 있던 사람이 음식점에 먼저 들어갈 수 있다</a:t>
            </a:r>
          </a:p>
        </p:txBody>
      </p:sp>
    </p:spTree>
    <p:extLst>
      <p:ext uri="{BB962C8B-B14F-4D97-AF65-F5344CB8AC3E}">
        <p14:creationId xmlns:p14="http://schemas.microsoft.com/office/powerpoint/2010/main" val="16344764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17155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큐 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(Queue)</a:t>
            </a:r>
          </a:p>
        </p:txBody>
      </p:sp>
      <p:pic>
        <p:nvPicPr>
          <p:cNvPr id="17410" name="Picture 2" descr="People Queue Images - Free Download on Freepik">
            <a:extLst>
              <a:ext uri="{FF2B5EF4-FFF2-40B4-BE49-F238E27FC236}">
                <a16:creationId xmlns:a16="http://schemas.microsoft.com/office/drawing/2014/main" id="{C1BD2C12-2BA8-A097-F86F-CAB03B28DB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537"/>
          <a:stretch/>
        </p:blipFill>
        <p:spPr bwMode="auto">
          <a:xfrm>
            <a:off x="1992445" y="1458724"/>
            <a:ext cx="8207108" cy="31275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2E4D46A-4D49-EF1A-6E54-64E83B551674}"/>
              </a:ext>
            </a:extLst>
          </p:cNvPr>
          <p:cNvSpPr txBox="1"/>
          <p:nvPr/>
        </p:nvSpPr>
        <p:spPr>
          <a:xfrm>
            <a:off x="1483225" y="4616708"/>
            <a:ext cx="92256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마지막에 줄 서 있던 사람은 음식점에 마지막으로 들어간다</a:t>
            </a:r>
          </a:p>
        </p:txBody>
      </p:sp>
    </p:spTree>
    <p:extLst>
      <p:ext uri="{BB962C8B-B14F-4D97-AF65-F5344CB8AC3E}">
        <p14:creationId xmlns:p14="http://schemas.microsoft.com/office/powerpoint/2010/main" val="27785727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7155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큐 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(Queue)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811B9EFB-C65D-77B7-47B1-AEAD19B47DC4}"/>
              </a:ext>
            </a:extLst>
          </p:cNvPr>
          <p:cNvSpPr txBox="1"/>
          <p:nvPr/>
        </p:nvSpPr>
        <p:spPr>
          <a:xfrm>
            <a:off x="1556135" y="2767280"/>
            <a:ext cx="907973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이걸</a:t>
            </a:r>
            <a:r>
              <a:rPr lang="en-US" altLang="ko-KR" sz="40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 </a:t>
            </a:r>
            <a:r>
              <a:rPr lang="ko-KR" altLang="en-US" sz="40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영어로</a:t>
            </a:r>
            <a:endParaRPr lang="en-US" altLang="ko-KR" sz="4000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  <a:p>
            <a:pPr algn="ctr"/>
            <a:r>
              <a:rPr lang="en-US" altLang="ko-KR" sz="40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FIFO</a:t>
            </a:r>
            <a:r>
              <a:rPr lang="en-US" altLang="ko-KR" sz="4000" dirty="0">
                <a:solidFill>
                  <a:srgbClr val="C00000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(First In First Out) </a:t>
            </a:r>
            <a:r>
              <a:rPr lang="ko-KR" altLang="en-US" sz="40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구조라고 부른다</a:t>
            </a:r>
            <a:endParaRPr lang="en-US" altLang="ko-KR" sz="4000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477003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7155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큐 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(Queue)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811B9EFB-C65D-77B7-47B1-AEAD19B47DC4}"/>
              </a:ext>
            </a:extLst>
          </p:cNvPr>
          <p:cNvSpPr txBox="1"/>
          <p:nvPr/>
        </p:nvSpPr>
        <p:spPr>
          <a:xfrm>
            <a:off x="2831322" y="3075057"/>
            <a:ext cx="65293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큐도 마찬가지로 </a:t>
            </a:r>
            <a:r>
              <a:rPr lang="en-US" altLang="ko-KR" sz="40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FIFO </a:t>
            </a:r>
            <a:r>
              <a:rPr lang="ko-KR" altLang="en-US" sz="40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구조이다</a:t>
            </a:r>
            <a:endParaRPr lang="en-US" altLang="ko-KR" sz="4000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14854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7155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큐 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(Queue)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885E920-E9AF-AB29-9676-3A6C3A0F76D8}"/>
              </a:ext>
            </a:extLst>
          </p:cNvPr>
          <p:cNvSpPr txBox="1"/>
          <p:nvPr/>
        </p:nvSpPr>
        <p:spPr>
          <a:xfrm>
            <a:off x="375178" y="1296650"/>
            <a:ext cx="57647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이해를 돕기 위해</a:t>
            </a:r>
            <a:r>
              <a:rPr lang="en-US" altLang="ko-KR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, </a:t>
            </a:r>
            <a:r>
              <a:rPr lang="ko-KR" altLang="en-US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그림으로 설명하도록 하겠다</a:t>
            </a:r>
            <a:r>
              <a:rPr lang="en-US" altLang="ko-KR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.</a:t>
            </a:r>
            <a:endParaRPr lang="ko-KR" altLang="en-US" sz="2400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389437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7155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큐 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(Queue)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885E920-E9AF-AB29-9676-3A6C3A0F76D8}"/>
              </a:ext>
            </a:extLst>
          </p:cNvPr>
          <p:cNvSpPr txBox="1"/>
          <p:nvPr/>
        </p:nvSpPr>
        <p:spPr>
          <a:xfrm>
            <a:off x="375178" y="1296650"/>
            <a:ext cx="57647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이해를 돕기 위해</a:t>
            </a:r>
            <a:r>
              <a:rPr lang="en-US" altLang="ko-KR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, </a:t>
            </a:r>
            <a:r>
              <a:rPr lang="ko-KR" altLang="en-US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그림으로 설명하도록 하겠다</a:t>
            </a:r>
            <a:r>
              <a:rPr lang="en-US" altLang="ko-KR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.</a:t>
            </a:r>
            <a:endParaRPr lang="ko-KR" altLang="en-US" sz="2400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37AFE548-FB92-8F40-5B6F-4D92EA8A1574}"/>
              </a:ext>
            </a:extLst>
          </p:cNvPr>
          <p:cNvCxnSpPr>
            <a:cxnSpLocks/>
          </p:cNvCxnSpPr>
          <p:nvPr/>
        </p:nvCxnSpPr>
        <p:spPr>
          <a:xfrm flipV="1">
            <a:off x="1034954" y="3492708"/>
            <a:ext cx="0" cy="39723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846E4B84-2666-21AD-0D0C-4131CF1AD0E4}"/>
              </a:ext>
            </a:extLst>
          </p:cNvPr>
          <p:cNvSpPr txBox="1"/>
          <p:nvPr/>
        </p:nvSpPr>
        <p:spPr>
          <a:xfrm>
            <a:off x="872843" y="3945507"/>
            <a:ext cx="27382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C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얘는 대충 대기열로 생각하자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4F0D340-1281-A247-8755-543339545E7D}"/>
              </a:ext>
            </a:extLst>
          </p:cNvPr>
          <p:cNvSpPr/>
          <p:nvPr/>
        </p:nvSpPr>
        <p:spPr>
          <a:xfrm>
            <a:off x="872843" y="2272109"/>
            <a:ext cx="10446315" cy="1156892"/>
          </a:xfrm>
          <a:prstGeom prst="rect">
            <a:avLst/>
          </a:prstGeom>
          <a:solidFill>
            <a:srgbClr val="00206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55835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7155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큐 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(Queue)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885E920-E9AF-AB29-9676-3A6C3A0F76D8}"/>
              </a:ext>
            </a:extLst>
          </p:cNvPr>
          <p:cNvSpPr txBox="1"/>
          <p:nvPr/>
        </p:nvSpPr>
        <p:spPr>
          <a:xfrm>
            <a:off x="375178" y="1296650"/>
            <a:ext cx="57647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이해를 돕기 위해</a:t>
            </a:r>
            <a:r>
              <a:rPr lang="en-US" altLang="ko-KR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, </a:t>
            </a:r>
            <a:r>
              <a:rPr lang="ko-KR" altLang="en-US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그림으로 설명하도록 하겠다</a:t>
            </a:r>
            <a:r>
              <a:rPr lang="en-US" altLang="ko-KR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.</a:t>
            </a:r>
            <a:endParaRPr lang="ko-KR" altLang="en-US" sz="2400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4F0D340-1281-A247-8755-543339545E7D}"/>
              </a:ext>
            </a:extLst>
          </p:cNvPr>
          <p:cNvSpPr/>
          <p:nvPr/>
        </p:nvSpPr>
        <p:spPr>
          <a:xfrm>
            <a:off x="872843" y="2272109"/>
            <a:ext cx="10446315" cy="1156892"/>
          </a:xfrm>
          <a:prstGeom prst="rect">
            <a:avLst/>
          </a:prstGeom>
          <a:solidFill>
            <a:srgbClr val="00206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49B7E4CD-0A0E-9AC5-3FEA-74E1D65F18B8}"/>
              </a:ext>
            </a:extLst>
          </p:cNvPr>
          <p:cNvGrpSpPr/>
          <p:nvPr/>
        </p:nvGrpSpPr>
        <p:grpSpPr>
          <a:xfrm>
            <a:off x="10162266" y="2272109"/>
            <a:ext cx="1156891" cy="1156891"/>
            <a:chOff x="872842" y="2272109"/>
            <a:chExt cx="1156891" cy="1156891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D7709DBA-CC1E-A06F-C30C-25FDF15F8147}"/>
                </a:ext>
              </a:extLst>
            </p:cNvPr>
            <p:cNvSpPr/>
            <p:nvPr/>
          </p:nvSpPr>
          <p:spPr>
            <a:xfrm>
              <a:off x="872842" y="2272109"/>
              <a:ext cx="1156891" cy="11568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" name="타원 1">
              <a:extLst>
                <a:ext uri="{FF2B5EF4-FFF2-40B4-BE49-F238E27FC236}">
                  <a16:creationId xmlns:a16="http://schemas.microsoft.com/office/drawing/2014/main" id="{385ECBB1-9402-782E-FB7E-47EA9347DDE1}"/>
                </a:ext>
              </a:extLst>
            </p:cNvPr>
            <p:cNvSpPr/>
            <p:nvPr/>
          </p:nvSpPr>
          <p:spPr>
            <a:xfrm>
              <a:off x="994087" y="2393355"/>
              <a:ext cx="914400" cy="914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1</a:t>
              </a:r>
              <a:endPara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FC87FE7D-A08C-8AE0-4561-E578F2708C2D}"/>
              </a:ext>
            </a:extLst>
          </p:cNvPr>
          <p:cNvSpPr txBox="1"/>
          <p:nvPr/>
        </p:nvSpPr>
        <p:spPr>
          <a:xfrm>
            <a:off x="375178" y="3820235"/>
            <a:ext cx="100912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대기열에 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‘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데이터 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#1’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을 저장하려면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대기열에 아무도 없으니 출구와 가장 가까운 곳에 저장하면 된다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 </a:t>
            </a:r>
            <a:endParaRPr lang="ko-KR" altLang="en-US" sz="20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121751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7155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큐 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(Queue)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885E920-E9AF-AB29-9676-3A6C3A0F76D8}"/>
              </a:ext>
            </a:extLst>
          </p:cNvPr>
          <p:cNvSpPr txBox="1"/>
          <p:nvPr/>
        </p:nvSpPr>
        <p:spPr>
          <a:xfrm>
            <a:off x="375178" y="1296650"/>
            <a:ext cx="57647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이해를 돕기 위해</a:t>
            </a:r>
            <a:r>
              <a:rPr lang="en-US" altLang="ko-KR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, </a:t>
            </a:r>
            <a:r>
              <a:rPr lang="ko-KR" altLang="en-US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그림으로 설명하도록 하겠다</a:t>
            </a:r>
            <a:r>
              <a:rPr lang="en-US" altLang="ko-KR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.</a:t>
            </a:r>
            <a:endParaRPr lang="ko-KR" altLang="en-US" sz="2400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4F0D340-1281-A247-8755-543339545E7D}"/>
              </a:ext>
            </a:extLst>
          </p:cNvPr>
          <p:cNvSpPr/>
          <p:nvPr/>
        </p:nvSpPr>
        <p:spPr>
          <a:xfrm>
            <a:off x="872843" y="2272109"/>
            <a:ext cx="10446315" cy="1156892"/>
          </a:xfrm>
          <a:prstGeom prst="rect">
            <a:avLst/>
          </a:prstGeom>
          <a:solidFill>
            <a:srgbClr val="00206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49B7E4CD-0A0E-9AC5-3FEA-74E1D65F18B8}"/>
              </a:ext>
            </a:extLst>
          </p:cNvPr>
          <p:cNvGrpSpPr/>
          <p:nvPr/>
        </p:nvGrpSpPr>
        <p:grpSpPr>
          <a:xfrm>
            <a:off x="10162266" y="2272109"/>
            <a:ext cx="1156891" cy="1156891"/>
            <a:chOff x="872842" y="2272109"/>
            <a:chExt cx="1156891" cy="1156891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D7709DBA-CC1E-A06F-C30C-25FDF15F8147}"/>
                </a:ext>
              </a:extLst>
            </p:cNvPr>
            <p:cNvSpPr/>
            <p:nvPr/>
          </p:nvSpPr>
          <p:spPr>
            <a:xfrm>
              <a:off x="872842" y="2272109"/>
              <a:ext cx="1156891" cy="11568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" name="타원 1">
              <a:extLst>
                <a:ext uri="{FF2B5EF4-FFF2-40B4-BE49-F238E27FC236}">
                  <a16:creationId xmlns:a16="http://schemas.microsoft.com/office/drawing/2014/main" id="{385ECBB1-9402-782E-FB7E-47EA9347DDE1}"/>
                </a:ext>
              </a:extLst>
            </p:cNvPr>
            <p:cNvSpPr/>
            <p:nvPr/>
          </p:nvSpPr>
          <p:spPr>
            <a:xfrm>
              <a:off x="994087" y="2393355"/>
              <a:ext cx="914400" cy="9144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1</a:t>
              </a:r>
              <a:endPara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FC87FE7D-A08C-8AE0-4561-E578F2708C2D}"/>
              </a:ext>
            </a:extLst>
          </p:cNvPr>
          <p:cNvSpPr txBox="1"/>
          <p:nvPr/>
        </p:nvSpPr>
        <p:spPr>
          <a:xfrm>
            <a:off x="375178" y="3820235"/>
            <a:ext cx="93522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대기열에 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‘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데이터 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#2’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을 저장하려면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대기열에 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‘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데이터 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#1’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이 있으므로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그 뒤에 저장하면 된다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</a:t>
            </a:r>
            <a:endParaRPr lang="ko-KR" altLang="en-US" sz="20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B5B3FFD0-789D-7C07-9ECA-C33EE9B75842}"/>
              </a:ext>
            </a:extLst>
          </p:cNvPr>
          <p:cNvGrpSpPr/>
          <p:nvPr/>
        </p:nvGrpSpPr>
        <p:grpSpPr>
          <a:xfrm>
            <a:off x="9005374" y="2272108"/>
            <a:ext cx="1156891" cy="1156891"/>
            <a:chOff x="872842" y="2272109"/>
            <a:chExt cx="1156891" cy="1156891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7A85A6EF-24F0-9F01-3606-C10D5DE4BCCC}"/>
                </a:ext>
              </a:extLst>
            </p:cNvPr>
            <p:cNvSpPr/>
            <p:nvPr/>
          </p:nvSpPr>
          <p:spPr>
            <a:xfrm>
              <a:off x="872842" y="2272109"/>
              <a:ext cx="1156891" cy="11568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BBB1FF2D-7CB9-FDA3-E251-04E5A622B498}"/>
                </a:ext>
              </a:extLst>
            </p:cNvPr>
            <p:cNvSpPr/>
            <p:nvPr/>
          </p:nvSpPr>
          <p:spPr>
            <a:xfrm>
              <a:off x="994087" y="2393355"/>
              <a:ext cx="914400" cy="9144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2</a:t>
              </a:r>
              <a:endPara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052123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7155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큐 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(Queue)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885E920-E9AF-AB29-9676-3A6C3A0F76D8}"/>
              </a:ext>
            </a:extLst>
          </p:cNvPr>
          <p:cNvSpPr txBox="1"/>
          <p:nvPr/>
        </p:nvSpPr>
        <p:spPr>
          <a:xfrm>
            <a:off x="375178" y="1296650"/>
            <a:ext cx="57647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이해를 돕기 위해</a:t>
            </a:r>
            <a:r>
              <a:rPr lang="en-US" altLang="ko-KR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, </a:t>
            </a:r>
            <a:r>
              <a:rPr lang="ko-KR" altLang="en-US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그림으로 설명하도록 하겠다</a:t>
            </a:r>
            <a:r>
              <a:rPr lang="en-US" altLang="ko-KR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.</a:t>
            </a:r>
            <a:endParaRPr lang="ko-KR" altLang="en-US" sz="2400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4F0D340-1281-A247-8755-543339545E7D}"/>
              </a:ext>
            </a:extLst>
          </p:cNvPr>
          <p:cNvSpPr/>
          <p:nvPr/>
        </p:nvSpPr>
        <p:spPr>
          <a:xfrm>
            <a:off x="872843" y="2272109"/>
            <a:ext cx="10446315" cy="1156892"/>
          </a:xfrm>
          <a:prstGeom prst="rect">
            <a:avLst/>
          </a:prstGeom>
          <a:solidFill>
            <a:srgbClr val="00206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49B7E4CD-0A0E-9AC5-3FEA-74E1D65F18B8}"/>
              </a:ext>
            </a:extLst>
          </p:cNvPr>
          <p:cNvGrpSpPr/>
          <p:nvPr/>
        </p:nvGrpSpPr>
        <p:grpSpPr>
          <a:xfrm>
            <a:off x="10162266" y="2272106"/>
            <a:ext cx="1156891" cy="1156891"/>
            <a:chOff x="872842" y="2272109"/>
            <a:chExt cx="1156891" cy="1156891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D7709DBA-CC1E-A06F-C30C-25FDF15F8147}"/>
                </a:ext>
              </a:extLst>
            </p:cNvPr>
            <p:cNvSpPr/>
            <p:nvPr/>
          </p:nvSpPr>
          <p:spPr>
            <a:xfrm>
              <a:off x="872842" y="2272109"/>
              <a:ext cx="1156891" cy="11568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" name="타원 1">
              <a:extLst>
                <a:ext uri="{FF2B5EF4-FFF2-40B4-BE49-F238E27FC236}">
                  <a16:creationId xmlns:a16="http://schemas.microsoft.com/office/drawing/2014/main" id="{385ECBB1-9402-782E-FB7E-47EA9347DDE1}"/>
                </a:ext>
              </a:extLst>
            </p:cNvPr>
            <p:cNvSpPr/>
            <p:nvPr/>
          </p:nvSpPr>
          <p:spPr>
            <a:xfrm>
              <a:off x="994087" y="2393355"/>
              <a:ext cx="914400" cy="9144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1</a:t>
              </a:r>
              <a:endPara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FC87FE7D-A08C-8AE0-4561-E578F2708C2D}"/>
              </a:ext>
            </a:extLst>
          </p:cNvPr>
          <p:cNvSpPr txBox="1"/>
          <p:nvPr/>
        </p:nvSpPr>
        <p:spPr>
          <a:xfrm>
            <a:off x="375178" y="3820235"/>
            <a:ext cx="78534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그 후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…. 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새로운 데이터를 넣을 공간이 없다면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출구에서 하나씩 </a:t>
            </a:r>
            <a:r>
              <a:rPr lang="ko-KR" altLang="en-US" sz="2000" dirty="0" err="1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빼주면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된다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B5B3FFD0-789D-7C07-9ECA-C33EE9B75842}"/>
              </a:ext>
            </a:extLst>
          </p:cNvPr>
          <p:cNvGrpSpPr/>
          <p:nvPr/>
        </p:nvGrpSpPr>
        <p:grpSpPr>
          <a:xfrm>
            <a:off x="9001088" y="2272106"/>
            <a:ext cx="1156891" cy="1156891"/>
            <a:chOff x="872842" y="2272109"/>
            <a:chExt cx="1156891" cy="1156891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7A85A6EF-24F0-9F01-3606-C10D5DE4BCCC}"/>
                </a:ext>
              </a:extLst>
            </p:cNvPr>
            <p:cNvSpPr/>
            <p:nvPr/>
          </p:nvSpPr>
          <p:spPr>
            <a:xfrm>
              <a:off x="872842" y="2272109"/>
              <a:ext cx="1156891" cy="11568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BBB1FF2D-7CB9-FDA3-E251-04E5A622B498}"/>
                </a:ext>
              </a:extLst>
            </p:cNvPr>
            <p:cNvSpPr/>
            <p:nvPr/>
          </p:nvSpPr>
          <p:spPr>
            <a:xfrm>
              <a:off x="994087" y="2393355"/>
              <a:ext cx="914400" cy="9144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2</a:t>
              </a:r>
              <a:endPara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3A99B778-3CAA-7B95-8B80-FF0C2E265B4E}"/>
              </a:ext>
            </a:extLst>
          </p:cNvPr>
          <p:cNvGrpSpPr/>
          <p:nvPr/>
        </p:nvGrpSpPr>
        <p:grpSpPr>
          <a:xfrm>
            <a:off x="7839910" y="2272106"/>
            <a:ext cx="1156891" cy="1156891"/>
            <a:chOff x="872842" y="2272109"/>
            <a:chExt cx="1156891" cy="1156891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0D59FC17-F117-E305-A4AE-86082E015773}"/>
                </a:ext>
              </a:extLst>
            </p:cNvPr>
            <p:cNvSpPr/>
            <p:nvPr/>
          </p:nvSpPr>
          <p:spPr>
            <a:xfrm>
              <a:off x="872842" y="2272109"/>
              <a:ext cx="1156891" cy="11568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8EF431F1-B9B3-2C77-EF14-BE1854DF7AD4}"/>
                </a:ext>
              </a:extLst>
            </p:cNvPr>
            <p:cNvSpPr/>
            <p:nvPr/>
          </p:nvSpPr>
          <p:spPr>
            <a:xfrm>
              <a:off x="994087" y="2393355"/>
              <a:ext cx="914400" cy="9144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3</a:t>
              </a:r>
              <a:endPara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0AE74909-79F6-E761-A701-3A3DCC2FC4CD}"/>
              </a:ext>
            </a:extLst>
          </p:cNvPr>
          <p:cNvGrpSpPr/>
          <p:nvPr/>
        </p:nvGrpSpPr>
        <p:grpSpPr>
          <a:xfrm>
            <a:off x="6678732" y="2272106"/>
            <a:ext cx="1156891" cy="1156891"/>
            <a:chOff x="872842" y="2272109"/>
            <a:chExt cx="1156891" cy="1156891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576A2DC7-822A-ADEF-02B3-3177D47CD383}"/>
                </a:ext>
              </a:extLst>
            </p:cNvPr>
            <p:cNvSpPr/>
            <p:nvPr/>
          </p:nvSpPr>
          <p:spPr>
            <a:xfrm>
              <a:off x="872842" y="2272109"/>
              <a:ext cx="1156891" cy="11568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3FFEBB05-DAA7-C474-DF67-11496FB7E46A}"/>
                </a:ext>
              </a:extLst>
            </p:cNvPr>
            <p:cNvSpPr/>
            <p:nvPr/>
          </p:nvSpPr>
          <p:spPr>
            <a:xfrm>
              <a:off x="994087" y="2393355"/>
              <a:ext cx="914400" cy="9144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4</a:t>
              </a:r>
              <a:endPara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04501120-92AE-DCBF-A1C6-04AF8E49C69D}"/>
              </a:ext>
            </a:extLst>
          </p:cNvPr>
          <p:cNvGrpSpPr/>
          <p:nvPr/>
        </p:nvGrpSpPr>
        <p:grpSpPr>
          <a:xfrm>
            <a:off x="5517554" y="2272106"/>
            <a:ext cx="1156891" cy="1156891"/>
            <a:chOff x="872842" y="2272109"/>
            <a:chExt cx="1156891" cy="1156891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A40210DE-48BC-9F60-A9DC-1BC8BDEF358E}"/>
                </a:ext>
              </a:extLst>
            </p:cNvPr>
            <p:cNvSpPr/>
            <p:nvPr/>
          </p:nvSpPr>
          <p:spPr>
            <a:xfrm>
              <a:off x="872842" y="2272109"/>
              <a:ext cx="1156891" cy="11568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9B820E15-4859-6D82-87A7-98ED57736F52}"/>
                </a:ext>
              </a:extLst>
            </p:cNvPr>
            <p:cNvSpPr/>
            <p:nvPr/>
          </p:nvSpPr>
          <p:spPr>
            <a:xfrm>
              <a:off x="994087" y="2393355"/>
              <a:ext cx="914400" cy="9144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5</a:t>
              </a:r>
              <a:endPara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5A5A7372-88DC-111E-B34F-B665151805E7}"/>
              </a:ext>
            </a:extLst>
          </p:cNvPr>
          <p:cNvGrpSpPr/>
          <p:nvPr/>
        </p:nvGrpSpPr>
        <p:grpSpPr>
          <a:xfrm>
            <a:off x="2034020" y="2272106"/>
            <a:ext cx="1156891" cy="1156891"/>
            <a:chOff x="872842" y="2272109"/>
            <a:chExt cx="1156891" cy="1156891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CE04554F-E847-C6A0-86B4-FBC8B0334983}"/>
                </a:ext>
              </a:extLst>
            </p:cNvPr>
            <p:cNvSpPr/>
            <p:nvPr/>
          </p:nvSpPr>
          <p:spPr>
            <a:xfrm>
              <a:off x="872842" y="2272109"/>
              <a:ext cx="1156891" cy="11568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11827F5D-9999-F227-AAD6-17841425BE57}"/>
                </a:ext>
              </a:extLst>
            </p:cNvPr>
            <p:cNvSpPr/>
            <p:nvPr/>
          </p:nvSpPr>
          <p:spPr>
            <a:xfrm>
              <a:off x="994087" y="2393355"/>
              <a:ext cx="914400" cy="9144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8</a:t>
              </a:r>
              <a:endPara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86C66C8A-8A2B-09F7-9D5E-5D4E516E815D}"/>
              </a:ext>
            </a:extLst>
          </p:cNvPr>
          <p:cNvGrpSpPr/>
          <p:nvPr/>
        </p:nvGrpSpPr>
        <p:grpSpPr>
          <a:xfrm>
            <a:off x="4356376" y="2272106"/>
            <a:ext cx="1156891" cy="1156891"/>
            <a:chOff x="872842" y="2272109"/>
            <a:chExt cx="1156891" cy="1156891"/>
          </a:xfrm>
        </p:grpSpPr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0363DB6E-A39F-6608-2103-8DADBAF165C7}"/>
                </a:ext>
              </a:extLst>
            </p:cNvPr>
            <p:cNvSpPr/>
            <p:nvPr/>
          </p:nvSpPr>
          <p:spPr>
            <a:xfrm>
              <a:off x="872842" y="2272109"/>
              <a:ext cx="1156891" cy="11568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6C7D1726-6068-06C2-3AA4-AB4F94B90631}"/>
                </a:ext>
              </a:extLst>
            </p:cNvPr>
            <p:cNvSpPr/>
            <p:nvPr/>
          </p:nvSpPr>
          <p:spPr>
            <a:xfrm>
              <a:off x="994087" y="2393355"/>
              <a:ext cx="914400" cy="9144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6</a:t>
              </a:r>
              <a:endPara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375809B2-784B-A2CA-170B-A6D33B40791B}"/>
              </a:ext>
            </a:extLst>
          </p:cNvPr>
          <p:cNvGrpSpPr/>
          <p:nvPr/>
        </p:nvGrpSpPr>
        <p:grpSpPr>
          <a:xfrm>
            <a:off x="3195198" y="2272106"/>
            <a:ext cx="1156891" cy="1156891"/>
            <a:chOff x="872842" y="2272109"/>
            <a:chExt cx="1156891" cy="1156891"/>
          </a:xfrm>
        </p:grpSpPr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E87B07FF-CB11-9158-E6E5-8A1C07FE0700}"/>
                </a:ext>
              </a:extLst>
            </p:cNvPr>
            <p:cNvSpPr/>
            <p:nvPr/>
          </p:nvSpPr>
          <p:spPr>
            <a:xfrm>
              <a:off x="872842" y="2272109"/>
              <a:ext cx="1156891" cy="11568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6452BCC8-43CC-1920-88D7-14007B4C86BE}"/>
                </a:ext>
              </a:extLst>
            </p:cNvPr>
            <p:cNvSpPr/>
            <p:nvPr/>
          </p:nvSpPr>
          <p:spPr>
            <a:xfrm>
              <a:off x="994087" y="2393355"/>
              <a:ext cx="914400" cy="9144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7</a:t>
              </a:r>
              <a:endPara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1BAF8F92-E743-E30A-3415-8BE5DB086EEB}"/>
              </a:ext>
            </a:extLst>
          </p:cNvPr>
          <p:cNvGrpSpPr/>
          <p:nvPr/>
        </p:nvGrpSpPr>
        <p:grpSpPr>
          <a:xfrm>
            <a:off x="872842" y="2272106"/>
            <a:ext cx="1156891" cy="1156891"/>
            <a:chOff x="872842" y="2272109"/>
            <a:chExt cx="1156891" cy="1156891"/>
          </a:xfrm>
        </p:grpSpPr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1D2F6BE8-E949-A7D3-C0AE-CD70F08C4F5D}"/>
                </a:ext>
              </a:extLst>
            </p:cNvPr>
            <p:cNvSpPr/>
            <p:nvPr/>
          </p:nvSpPr>
          <p:spPr>
            <a:xfrm>
              <a:off x="872842" y="2272109"/>
              <a:ext cx="1156891" cy="11568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CB124A7B-B57F-9C8E-3CDD-4C843ED83851}"/>
                </a:ext>
              </a:extLst>
            </p:cNvPr>
            <p:cNvSpPr/>
            <p:nvPr/>
          </p:nvSpPr>
          <p:spPr>
            <a:xfrm>
              <a:off x="994087" y="2393355"/>
              <a:ext cx="914400" cy="9144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9</a:t>
              </a:r>
              <a:endPara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2321534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7155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큐 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(Queue)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885E920-E9AF-AB29-9676-3A6C3A0F76D8}"/>
              </a:ext>
            </a:extLst>
          </p:cNvPr>
          <p:cNvSpPr txBox="1"/>
          <p:nvPr/>
        </p:nvSpPr>
        <p:spPr>
          <a:xfrm>
            <a:off x="375178" y="1296650"/>
            <a:ext cx="57647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이해를 돕기 위해</a:t>
            </a:r>
            <a:r>
              <a:rPr lang="en-US" altLang="ko-KR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, </a:t>
            </a:r>
            <a:r>
              <a:rPr lang="ko-KR" altLang="en-US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그림으로 설명하도록 하겠다</a:t>
            </a:r>
            <a:r>
              <a:rPr lang="en-US" altLang="ko-KR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.</a:t>
            </a:r>
            <a:endParaRPr lang="ko-KR" altLang="en-US" sz="2400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4F0D340-1281-A247-8755-543339545E7D}"/>
              </a:ext>
            </a:extLst>
          </p:cNvPr>
          <p:cNvSpPr/>
          <p:nvPr/>
        </p:nvSpPr>
        <p:spPr>
          <a:xfrm>
            <a:off x="872843" y="2272109"/>
            <a:ext cx="10446315" cy="1156892"/>
          </a:xfrm>
          <a:prstGeom prst="rect">
            <a:avLst/>
          </a:prstGeom>
          <a:solidFill>
            <a:srgbClr val="00206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49B7E4CD-0A0E-9AC5-3FEA-74E1D65F18B8}"/>
              </a:ext>
            </a:extLst>
          </p:cNvPr>
          <p:cNvGrpSpPr/>
          <p:nvPr/>
        </p:nvGrpSpPr>
        <p:grpSpPr>
          <a:xfrm>
            <a:off x="10162266" y="2272106"/>
            <a:ext cx="1156891" cy="1156891"/>
            <a:chOff x="872842" y="2272109"/>
            <a:chExt cx="1156891" cy="1156891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D7709DBA-CC1E-A06F-C30C-25FDF15F8147}"/>
                </a:ext>
              </a:extLst>
            </p:cNvPr>
            <p:cNvSpPr/>
            <p:nvPr/>
          </p:nvSpPr>
          <p:spPr>
            <a:xfrm>
              <a:off x="872842" y="2272109"/>
              <a:ext cx="1156891" cy="11568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" name="타원 1">
              <a:extLst>
                <a:ext uri="{FF2B5EF4-FFF2-40B4-BE49-F238E27FC236}">
                  <a16:creationId xmlns:a16="http://schemas.microsoft.com/office/drawing/2014/main" id="{385ECBB1-9402-782E-FB7E-47EA9347DDE1}"/>
                </a:ext>
              </a:extLst>
            </p:cNvPr>
            <p:cNvSpPr/>
            <p:nvPr/>
          </p:nvSpPr>
          <p:spPr>
            <a:xfrm>
              <a:off x="994087" y="2393355"/>
              <a:ext cx="914400" cy="9144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2</a:t>
              </a:r>
              <a:endPara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FC87FE7D-A08C-8AE0-4561-E578F2708C2D}"/>
              </a:ext>
            </a:extLst>
          </p:cNvPr>
          <p:cNvSpPr txBox="1"/>
          <p:nvPr/>
        </p:nvSpPr>
        <p:spPr>
          <a:xfrm>
            <a:off x="375178" y="3716999"/>
            <a:ext cx="7632218" cy="96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그 후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…. 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새로운 데이터를 넣을 공간이 없다면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출구에서 하나씩 </a:t>
            </a:r>
            <a:r>
              <a:rPr lang="ko-KR" altLang="en-US" sz="2000" dirty="0" err="1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빼주면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된다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‘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데이터 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#1’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을 출구로 내보내고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‘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데이터 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#10’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을 입구로 넣어준다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B5B3FFD0-789D-7C07-9ECA-C33EE9B75842}"/>
              </a:ext>
            </a:extLst>
          </p:cNvPr>
          <p:cNvGrpSpPr/>
          <p:nvPr/>
        </p:nvGrpSpPr>
        <p:grpSpPr>
          <a:xfrm>
            <a:off x="9001088" y="2272106"/>
            <a:ext cx="1156891" cy="1156891"/>
            <a:chOff x="872842" y="2272109"/>
            <a:chExt cx="1156891" cy="1156891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7A85A6EF-24F0-9F01-3606-C10D5DE4BCCC}"/>
                </a:ext>
              </a:extLst>
            </p:cNvPr>
            <p:cNvSpPr/>
            <p:nvPr/>
          </p:nvSpPr>
          <p:spPr>
            <a:xfrm>
              <a:off x="872842" y="2272109"/>
              <a:ext cx="1156891" cy="11568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BBB1FF2D-7CB9-FDA3-E251-04E5A622B498}"/>
                </a:ext>
              </a:extLst>
            </p:cNvPr>
            <p:cNvSpPr/>
            <p:nvPr/>
          </p:nvSpPr>
          <p:spPr>
            <a:xfrm>
              <a:off x="994087" y="2393355"/>
              <a:ext cx="914400" cy="9144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3</a:t>
              </a:r>
              <a:endPara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3A99B778-3CAA-7B95-8B80-FF0C2E265B4E}"/>
              </a:ext>
            </a:extLst>
          </p:cNvPr>
          <p:cNvGrpSpPr/>
          <p:nvPr/>
        </p:nvGrpSpPr>
        <p:grpSpPr>
          <a:xfrm>
            <a:off x="7839910" y="2272106"/>
            <a:ext cx="1156891" cy="1156891"/>
            <a:chOff x="872842" y="2272109"/>
            <a:chExt cx="1156891" cy="1156891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0D59FC17-F117-E305-A4AE-86082E015773}"/>
                </a:ext>
              </a:extLst>
            </p:cNvPr>
            <p:cNvSpPr/>
            <p:nvPr/>
          </p:nvSpPr>
          <p:spPr>
            <a:xfrm>
              <a:off x="872842" y="2272109"/>
              <a:ext cx="1156891" cy="11568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8EF431F1-B9B3-2C77-EF14-BE1854DF7AD4}"/>
                </a:ext>
              </a:extLst>
            </p:cNvPr>
            <p:cNvSpPr/>
            <p:nvPr/>
          </p:nvSpPr>
          <p:spPr>
            <a:xfrm>
              <a:off x="994087" y="2393355"/>
              <a:ext cx="914400" cy="9144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4</a:t>
              </a:r>
              <a:endPara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0AE74909-79F6-E761-A701-3A3DCC2FC4CD}"/>
              </a:ext>
            </a:extLst>
          </p:cNvPr>
          <p:cNvGrpSpPr/>
          <p:nvPr/>
        </p:nvGrpSpPr>
        <p:grpSpPr>
          <a:xfrm>
            <a:off x="6678732" y="2272106"/>
            <a:ext cx="1156891" cy="1156891"/>
            <a:chOff x="872842" y="2272109"/>
            <a:chExt cx="1156891" cy="1156891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576A2DC7-822A-ADEF-02B3-3177D47CD383}"/>
                </a:ext>
              </a:extLst>
            </p:cNvPr>
            <p:cNvSpPr/>
            <p:nvPr/>
          </p:nvSpPr>
          <p:spPr>
            <a:xfrm>
              <a:off x="872842" y="2272109"/>
              <a:ext cx="1156891" cy="11568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3FFEBB05-DAA7-C474-DF67-11496FB7E46A}"/>
                </a:ext>
              </a:extLst>
            </p:cNvPr>
            <p:cNvSpPr/>
            <p:nvPr/>
          </p:nvSpPr>
          <p:spPr>
            <a:xfrm>
              <a:off x="994087" y="2393355"/>
              <a:ext cx="914400" cy="9144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5</a:t>
              </a:r>
              <a:endPara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04501120-92AE-DCBF-A1C6-04AF8E49C69D}"/>
              </a:ext>
            </a:extLst>
          </p:cNvPr>
          <p:cNvGrpSpPr/>
          <p:nvPr/>
        </p:nvGrpSpPr>
        <p:grpSpPr>
          <a:xfrm>
            <a:off x="5517554" y="2272106"/>
            <a:ext cx="1156891" cy="1156891"/>
            <a:chOff x="872842" y="2272109"/>
            <a:chExt cx="1156891" cy="1156891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A40210DE-48BC-9F60-A9DC-1BC8BDEF358E}"/>
                </a:ext>
              </a:extLst>
            </p:cNvPr>
            <p:cNvSpPr/>
            <p:nvPr/>
          </p:nvSpPr>
          <p:spPr>
            <a:xfrm>
              <a:off x="872842" y="2272109"/>
              <a:ext cx="1156891" cy="11568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9B820E15-4859-6D82-87A7-98ED57736F52}"/>
                </a:ext>
              </a:extLst>
            </p:cNvPr>
            <p:cNvSpPr/>
            <p:nvPr/>
          </p:nvSpPr>
          <p:spPr>
            <a:xfrm>
              <a:off x="994087" y="2393355"/>
              <a:ext cx="914400" cy="9144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6</a:t>
              </a:r>
              <a:endPara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5A5A7372-88DC-111E-B34F-B665151805E7}"/>
              </a:ext>
            </a:extLst>
          </p:cNvPr>
          <p:cNvGrpSpPr/>
          <p:nvPr/>
        </p:nvGrpSpPr>
        <p:grpSpPr>
          <a:xfrm>
            <a:off x="2034020" y="2272106"/>
            <a:ext cx="1156891" cy="1156891"/>
            <a:chOff x="872842" y="2272109"/>
            <a:chExt cx="1156891" cy="1156891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CE04554F-E847-C6A0-86B4-FBC8B0334983}"/>
                </a:ext>
              </a:extLst>
            </p:cNvPr>
            <p:cNvSpPr/>
            <p:nvPr/>
          </p:nvSpPr>
          <p:spPr>
            <a:xfrm>
              <a:off x="872842" y="2272109"/>
              <a:ext cx="1156891" cy="11568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11827F5D-9999-F227-AAD6-17841425BE57}"/>
                </a:ext>
              </a:extLst>
            </p:cNvPr>
            <p:cNvSpPr/>
            <p:nvPr/>
          </p:nvSpPr>
          <p:spPr>
            <a:xfrm>
              <a:off x="994087" y="2393355"/>
              <a:ext cx="914400" cy="9144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9</a:t>
              </a:r>
              <a:endPara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86C66C8A-8A2B-09F7-9D5E-5D4E516E815D}"/>
              </a:ext>
            </a:extLst>
          </p:cNvPr>
          <p:cNvGrpSpPr/>
          <p:nvPr/>
        </p:nvGrpSpPr>
        <p:grpSpPr>
          <a:xfrm>
            <a:off x="4356376" y="2272106"/>
            <a:ext cx="1156891" cy="1156891"/>
            <a:chOff x="872842" y="2272109"/>
            <a:chExt cx="1156891" cy="1156891"/>
          </a:xfrm>
        </p:grpSpPr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0363DB6E-A39F-6608-2103-8DADBAF165C7}"/>
                </a:ext>
              </a:extLst>
            </p:cNvPr>
            <p:cNvSpPr/>
            <p:nvPr/>
          </p:nvSpPr>
          <p:spPr>
            <a:xfrm>
              <a:off x="872842" y="2272109"/>
              <a:ext cx="1156891" cy="11568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6C7D1726-6068-06C2-3AA4-AB4F94B90631}"/>
                </a:ext>
              </a:extLst>
            </p:cNvPr>
            <p:cNvSpPr/>
            <p:nvPr/>
          </p:nvSpPr>
          <p:spPr>
            <a:xfrm>
              <a:off x="994087" y="2393355"/>
              <a:ext cx="914400" cy="9144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7</a:t>
              </a:r>
              <a:endPara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375809B2-784B-A2CA-170B-A6D33B40791B}"/>
              </a:ext>
            </a:extLst>
          </p:cNvPr>
          <p:cNvGrpSpPr/>
          <p:nvPr/>
        </p:nvGrpSpPr>
        <p:grpSpPr>
          <a:xfrm>
            <a:off x="3195198" y="2272106"/>
            <a:ext cx="1156891" cy="1156891"/>
            <a:chOff x="872842" y="2272109"/>
            <a:chExt cx="1156891" cy="1156891"/>
          </a:xfrm>
        </p:grpSpPr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E87B07FF-CB11-9158-E6E5-8A1C07FE0700}"/>
                </a:ext>
              </a:extLst>
            </p:cNvPr>
            <p:cNvSpPr/>
            <p:nvPr/>
          </p:nvSpPr>
          <p:spPr>
            <a:xfrm>
              <a:off x="872842" y="2272109"/>
              <a:ext cx="1156891" cy="11568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6452BCC8-43CC-1920-88D7-14007B4C86BE}"/>
                </a:ext>
              </a:extLst>
            </p:cNvPr>
            <p:cNvSpPr/>
            <p:nvPr/>
          </p:nvSpPr>
          <p:spPr>
            <a:xfrm>
              <a:off x="994087" y="2393355"/>
              <a:ext cx="914400" cy="9144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8</a:t>
              </a:r>
              <a:endPara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1BAF8F92-E743-E30A-3415-8BE5DB086EEB}"/>
              </a:ext>
            </a:extLst>
          </p:cNvPr>
          <p:cNvGrpSpPr/>
          <p:nvPr/>
        </p:nvGrpSpPr>
        <p:grpSpPr>
          <a:xfrm>
            <a:off x="872842" y="2272106"/>
            <a:ext cx="1156891" cy="1156891"/>
            <a:chOff x="872842" y="2272109"/>
            <a:chExt cx="1156891" cy="1156891"/>
          </a:xfrm>
        </p:grpSpPr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1D2F6BE8-E949-A7D3-C0AE-CD70F08C4F5D}"/>
                </a:ext>
              </a:extLst>
            </p:cNvPr>
            <p:cNvSpPr/>
            <p:nvPr/>
          </p:nvSpPr>
          <p:spPr>
            <a:xfrm>
              <a:off x="872842" y="2272109"/>
              <a:ext cx="1156891" cy="11568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CB124A7B-B57F-9C8E-3CDD-4C843ED83851}"/>
                </a:ext>
              </a:extLst>
            </p:cNvPr>
            <p:cNvSpPr/>
            <p:nvPr/>
          </p:nvSpPr>
          <p:spPr>
            <a:xfrm>
              <a:off x="994087" y="2393355"/>
              <a:ext cx="914400" cy="914400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10</a:t>
              </a:r>
              <a:endPara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  <p:sp>
        <p:nvSpPr>
          <p:cNvPr id="11" name="자유형: 도형 10">
            <a:extLst>
              <a:ext uri="{FF2B5EF4-FFF2-40B4-BE49-F238E27FC236}">
                <a16:creationId xmlns:a16="http://schemas.microsoft.com/office/drawing/2014/main" id="{A5B0824A-CD38-FFA1-C022-05C682C059E2}"/>
              </a:ext>
            </a:extLst>
          </p:cNvPr>
          <p:cNvSpPr/>
          <p:nvPr/>
        </p:nvSpPr>
        <p:spPr>
          <a:xfrm>
            <a:off x="11332033" y="1843328"/>
            <a:ext cx="487711" cy="322751"/>
          </a:xfrm>
          <a:custGeom>
            <a:avLst/>
            <a:gdLst>
              <a:gd name="connsiteX0" fmla="*/ 23016 w 487711"/>
              <a:gd name="connsiteY0" fmla="*/ 322751 h 322751"/>
              <a:gd name="connsiteX1" fmla="*/ 531 w 487711"/>
              <a:gd name="connsiteY1" fmla="*/ 202829 h 322751"/>
              <a:gd name="connsiteX2" fmla="*/ 15521 w 487711"/>
              <a:gd name="connsiteY2" fmla="*/ 142869 h 322751"/>
              <a:gd name="connsiteX3" fmla="*/ 300334 w 487711"/>
              <a:gd name="connsiteY3" fmla="*/ 52928 h 322751"/>
              <a:gd name="connsiteX4" fmla="*/ 420256 w 487711"/>
              <a:gd name="connsiteY4" fmla="*/ 165354 h 322751"/>
              <a:gd name="connsiteX5" fmla="*/ 390275 w 487711"/>
              <a:gd name="connsiteY5" fmla="*/ 195334 h 322751"/>
              <a:gd name="connsiteX6" fmla="*/ 270354 w 487711"/>
              <a:gd name="connsiteY6" fmla="*/ 180344 h 322751"/>
              <a:gd name="connsiteX7" fmla="*/ 262859 w 487711"/>
              <a:gd name="connsiteY7" fmla="*/ 22947 h 322751"/>
              <a:gd name="connsiteX8" fmla="*/ 487711 w 487711"/>
              <a:gd name="connsiteY8" fmla="*/ 462 h 3227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7711" h="322751">
                <a:moveTo>
                  <a:pt x="23016" y="322751"/>
                </a:moveTo>
                <a:cubicBezTo>
                  <a:pt x="7695" y="276786"/>
                  <a:pt x="-2491" y="257233"/>
                  <a:pt x="531" y="202829"/>
                </a:cubicBezTo>
                <a:cubicBezTo>
                  <a:pt x="1674" y="182259"/>
                  <a:pt x="-1357" y="154683"/>
                  <a:pt x="15521" y="142869"/>
                </a:cubicBezTo>
                <a:cubicBezTo>
                  <a:pt x="30890" y="132111"/>
                  <a:pt x="291049" y="55714"/>
                  <a:pt x="300334" y="52928"/>
                </a:cubicBezTo>
                <a:cubicBezTo>
                  <a:pt x="373697" y="82273"/>
                  <a:pt x="441972" y="71251"/>
                  <a:pt x="420256" y="165354"/>
                </a:cubicBezTo>
                <a:cubicBezTo>
                  <a:pt x="417078" y="179125"/>
                  <a:pt x="400269" y="185341"/>
                  <a:pt x="390275" y="195334"/>
                </a:cubicBezTo>
                <a:cubicBezTo>
                  <a:pt x="350301" y="190337"/>
                  <a:pt x="303873" y="202690"/>
                  <a:pt x="270354" y="180344"/>
                </a:cubicBezTo>
                <a:cubicBezTo>
                  <a:pt x="234956" y="156745"/>
                  <a:pt x="210943" y="52613"/>
                  <a:pt x="262859" y="22947"/>
                </a:cubicBezTo>
                <a:cubicBezTo>
                  <a:pt x="312085" y="-5182"/>
                  <a:pt x="430116" y="462"/>
                  <a:pt x="487711" y="462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0E396311-E155-90FB-D41A-F439A82A4EDE}"/>
              </a:ext>
            </a:extLst>
          </p:cNvPr>
          <p:cNvSpPr/>
          <p:nvPr/>
        </p:nvSpPr>
        <p:spPr>
          <a:xfrm>
            <a:off x="11904001" y="1746123"/>
            <a:ext cx="194410" cy="194410"/>
          </a:xfrm>
          <a:prstGeom prst="ellipse">
            <a:avLst/>
          </a:prstGeom>
          <a:solidFill>
            <a:schemeClr val="accent2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08324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18517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스택 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(Stack)</a:t>
            </a:r>
          </a:p>
        </p:txBody>
      </p:sp>
      <p:pic>
        <p:nvPicPr>
          <p:cNvPr id="1028" name="Picture 4" descr="프링글스, 새로운 '미스터 피' 디자인 공개">
            <a:extLst>
              <a:ext uri="{FF2B5EF4-FFF2-40B4-BE49-F238E27FC236}">
                <a16:creationId xmlns:a16="http://schemas.microsoft.com/office/drawing/2014/main" id="{C83C375E-90B6-E8F5-1F68-D46F7E5F7A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3485" y="1723627"/>
            <a:ext cx="2485027" cy="2699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975F0AA-CEB6-BA27-D995-C603B75D9C95}"/>
              </a:ext>
            </a:extLst>
          </p:cNvPr>
          <p:cNvSpPr txBox="1"/>
          <p:nvPr/>
        </p:nvSpPr>
        <p:spPr>
          <a:xfrm>
            <a:off x="3726601" y="4616708"/>
            <a:ext cx="47387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스택은 </a:t>
            </a:r>
            <a:r>
              <a:rPr lang="ko-KR" altLang="en-US" sz="3200" dirty="0" err="1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프링글스와</a:t>
            </a:r>
            <a:r>
              <a:rPr lang="ko-KR" altLang="en-US" sz="32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 비슷하다</a:t>
            </a:r>
            <a:r>
              <a:rPr lang="en-US" altLang="ko-KR" sz="32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.</a:t>
            </a:r>
            <a:endParaRPr lang="ko-KR" altLang="en-US" sz="3200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6250256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8517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스택 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(Stack)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0D042A5F-F341-3515-5AD8-5444B59D5976}"/>
              </a:ext>
            </a:extLst>
          </p:cNvPr>
          <p:cNvSpPr txBox="1"/>
          <p:nvPr/>
        </p:nvSpPr>
        <p:spPr>
          <a:xfrm>
            <a:off x="730587" y="2656691"/>
            <a:ext cx="10745249" cy="18326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40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데이터를 대기열에 넣는 연산을 </a:t>
            </a:r>
            <a:r>
              <a:rPr lang="en-US" altLang="ko-KR" sz="4000" dirty="0">
                <a:solidFill>
                  <a:srgbClr val="C00000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ENQUEUE</a:t>
            </a:r>
            <a:r>
              <a:rPr lang="ko-KR" altLang="en-US" sz="4000" dirty="0" err="1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라고하며</a:t>
            </a:r>
            <a:r>
              <a:rPr lang="en-US" altLang="ko-KR" sz="40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sz="40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데이터를 빼는 연산을 </a:t>
            </a:r>
            <a:r>
              <a:rPr lang="en-US" altLang="ko-KR" sz="4000" dirty="0">
                <a:solidFill>
                  <a:srgbClr val="C00000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DEQUEUE</a:t>
            </a:r>
            <a:r>
              <a:rPr lang="ko-KR" altLang="en-US" sz="40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이라고 한다</a:t>
            </a:r>
            <a:endParaRPr lang="en-US" altLang="ko-KR" sz="4000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245743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7155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큐 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(Queue)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3D50F6FD-76DC-3805-97FD-C2C86A1E8B85}"/>
              </a:ext>
            </a:extLst>
          </p:cNvPr>
          <p:cNvSpPr txBox="1"/>
          <p:nvPr/>
        </p:nvSpPr>
        <p:spPr>
          <a:xfrm>
            <a:off x="2872199" y="2767280"/>
            <a:ext cx="644759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latin typeface="Pretendard ExtraLight" panose="02000303000000020004" pitchFamily="50" charset="-127"/>
                <a:ea typeface="Pretendard ExtraLight" panose="02000303000000020004" pitchFamily="50" charset="-127"/>
                <a:cs typeface="Pretendard ExtraLight" panose="02000303000000020004" pitchFamily="50" charset="-127"/>
              </a:rPr>
              <a:t>큐의 컨셉을 이해했는가</a:t>
            </a:r>
            <a:r>
              <a:rPr lang="en-US" altLang="ko-KR" sz="4000" dirty="0">
                <a:latin typeface="Pretendard ExtraLight" panose="02000303000000020004" pitchFamily="50" charset="-127"/>
                <a:ea typeface="Pretendard ExtraLight" panose="02000303000000020004" pitchFamily="50" charset="-127"/>
                <a:cs typeface="Pretendard ExtraLight" panose="02000303000000020004" pitchFamily="50" charset="-127"/>
              </a:rPr>
              <a:t>?</a:t>
            </a:r>
          </a:p>
          <a:p>
            <a:pPr algn="ctr"/>
            <a:r>
              <a:rPr lang="ko-KR" altLang="en-US" sz="40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다음은 </a:t>
            </a:r>
            <a:r>
              <a:rPr lang="ko-KR" altLang="en-US" sz="4000" dirty="0" err="1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덱을</a:t>
            </a:r>
            <a:r>
              <a:rPr lang="ko-KR" altLang="en-US" sz="40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 이해해보도록 하자</a:t>
            </a:r>
            <a:r>
              <a:rPr lang="en-US" altLang="ko-KR" sz="40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905771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17155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덱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(Deque)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1788ADD5-FEE8-30EF-A35B-A2045111A2B1}"/>
              </a:ext>
            </a:extLst>
          </p:cNvPr>
          <p:cNvGrpSpPr/>
          <p:nvPr/>
        </p:nvGrpSpPr>
        <p:grpSpPr>
          <a:xfrm>
            <a:off x="2262265" y="1527439"/>
            <a:ext cx="7667484" cy="4091121"/>
            <a:chOff x="2262265" y="1309165"/>
            <a:chExt cx="7667484" cy="4091121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E975F0AA-CEB6-BA27-D995-C603B75D9C95}"/>
                </a:ext>
              </a:extLst>
            </p:cNvPr>
            <p:cNvSpPr txBox="1"/>
            <p:nvPr/>
          </p:nvSpPr>
          <p:spPr>
            <a:xfrm>
              <a:off x="2262265" y="4815511"/>
              <a:ext cx="766748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3200" dirty="0" err="1">
                  <a:latin typeface="Pretendard Black" panose="02000A03000000020004" pitchFamily="50" charset="-127"/>
                  <a:ea typeface="Pretendard Black" panose="02000A03000000020004" pitchFamily="50" charset="-127"/>
                  <a:cs typeface="Pretendard Black" panose="02000A03000000020004" pitchFamily="50" charset="-127"/>
                </a:rPr>
                <a:t>덱은</a:t>
              </a:r>
              <a:r>
                <a:rPr lang="en-US" altLang="ko-KR" sz="3200" dirty="0">
                  <a:latin typeface="Pretendard Black" panose="02000A03000000020004" pitchFamily="50" charset="-127"/>
                  <a:ea typeface="Pretendard Black" panose="02000A03000000020004" pitchFamily="50" charset="-127"/>
                  <a:cs typeface="Pretendard Black" panose="02000A03000000020004" pitchFamily="50" charset="-127"/>
                </a:rPr>
                <a:t> </a:t>
              </a:r>
              <a:r>
                <a:rPr lang="ko-KR" altLang="en-US" sz="3200" dirty="0">
                  <a:solidFill>
                    <a:srgbClr val="C00000"/>
                  </a:solidFill>
                  <a:latin typeface="Pretendard Black" panose="02000A03000000020004" pitchFamily="50" charset="-127"/>
                  <a:ea typeface="Pretendard Black" panose="02000A03000000020004" pitchFamily="50" charset="-127"/>
                  <a:cs typeface="Pretendard Black" panose="02000A03000000020004" pitchFamily="50" charset="-127"/>
                </a:rPr>
                <a:t>큐</a:t>
              </a:r>
              <a:r>
                <a:rPr lang="ko-KR" altLang="en-US" sz="3200" dirty="0">
                  <a:latin typeface="Pretendard Black" panose="02000A03000000020004" pitchFamily="50" charset="-127"/>
                  <a:ea typeface="Pretendard Black" panose="02000A03000000020004" pitchFamily="50" charset="-127"/>
                  <a:cs typeface="Pretendard Black" panose="02000A03000000020004" pitchFamily="50" charset="-127"/>
                </a:rPr>
                <a:t>와</a:t>
              </a:r>
              <a:r>
                <a:rPr lang="en-US" altLang="ko-KR" sz="3200" dirty="0">
                  <a:latin typeface="Pretendard Black" panose="02000A03000000020004" pitchFamily="50" charset="-127"/>
                  <a:ea typeface="Pretendard Black" panose="02000A03000000020004" pitchFamily="50" charset="-127"/>
                  <a:cs typeface="Pretendard Black" panose="02000A03000000020004" pitchFamily="50" charset="-127"/>
                </a:rPr>
                <a:t> </a:t>
              </a:r>
              <a:r>
                <a:rPr lang="ko-KR" altLang="en-US" sz="3200" dirty="0">
                  <a:solidFill>
                    <a:srgbClr val="C00000"/>
                  </a:solidFill>
                  <a:latin typeface="Pretendard Black" panose="02000A03000000020004" pitchFamily="50" charset="-127"/>
                  <a:ea typeface="Pretendard Black" panose="02000A03000000020004" pitchFamily="50" charset="-127"/>
                  <a:cs typeface="Pretendard Black" panose="02000A03000000020004" pitchFamily="50" charset="-127"/>
                </a:rPr>
                <a:t>스택</a:t>
              </a:r>
              <a:r>
                <a:rPr lang="ko-KR" altLang="en-US" sz="3200" dirty="0">
                  <a:latin typeface="Pretendard Black" panose="02000A03000000020004" pitchFamily="50" charset="-127"/>
                  <a:ea typeface="Pretendard Black" panose="02000A03000000020004" pitchFamily="50" charset="-127"/>
                  <a:cs typeface="Pretendard Black" panose="02000A03000000020004" pitchFamily="50" charset="-127"/>
                </a:rPr>
                <a:t>을 짬뽕 시킨 거로 생각하면 된다</a:t>
              </a:r>
              <a:r>
                <a:rPr lang="en-US" altLang="ko-KR" sz="3200" dirty="0">
                  <a:latin typeface="Pretendard Black" panose="02000A03000000020004" pitchFamily="50" charset="-127"/>
                  <a:ea typeface="Pretendard Black" panose="02000A03000000020004" pitchFamily="50" charset="-127"/>
                  <a:cs typeface="Pretendard Black" panose="02000A03000000020004" pitchFamily="50" charset="-127"/>
                </a:rPr>
                <a:t>.</a:t>
              </a:r>
              <a:endParaRPr lang="ko-KR" altLang="en-US" sz="32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endParaRPr>
            </a:p>
          </p:txBody>
        </p:sp>
        <p:pic>
          <p:nvPicPr>
            <p:cNvPr id="31746" name="Picture 2" descr="연경] 삼선짬뽕 밀키트 - 마켓컬리">
              <a:extLst>
                <a:ext uri="{FF2B5EF4-FFF2-40B4-BE49-F238E27FC236}">
                  <a16:creationId xmlns:a16="http://schemas.microsoft.com/office/drawing/2014/main" id="{6D7D8298-BCBB-6F25-C999-94F7C4949B6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96000" y="1309165"/>
              <a:ext cx="5000000" cy="33217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66574746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17155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덱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(Deque)</a:t>
            </a:r>
          </a:p>
        </p:txBody>
      </p:sp>
      <p:pic>
        <p:nvPicPr>
          <p:cNvPr id="30724" name="Picture 4" descr="Learn Deque in Data Structure From Scratch">
            <a:extLst>
              <a:ext uri="{FF2B5EF4-FFF2-40B4-BE49-F238E27FC236}">
                <a16:creationId xmlns:a16="http://schemas.microsoft.com/office/drawing/2014/main" id="{61451CC5-1930-9B7F-6F42-760BE9F2B0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4686" y="1829232"/>
            <a:ext cx="5762625" cy="279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B21A983-4FCC-C692-EAFC-905D99540B6F}"/>
              </a:ext>
            </a:extLst>
          </p:cNvPr>
          <p:cNvSpPr txBox="1"/>
          <p:nvPr/>
        </p:nvSpPr>
        <p:spPr>
          <a:xfrm>
            <a:off x="3060566" y="4731993"/>
            <a:ext cx="60708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입구와 출구가 각각 두 개씩 존재한다</a:t>
            </a:r>
            <a:r>
              <a:rPr lang="en-US" altLang="ko-KR" sz="32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.</a:t>
            </a:r>
            <a:endParaRPr lang="ko-KR" altLang="en-US" sz="3200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2211278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17155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덱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(Deque)</a:t>
            </a:r>
          </a:p>
        </p:txBody>
      </p:sp>
      <p:pic>
        <p:nvPicPr>
          <p:cNvPr id="30724" name="Picture 4" descr="Learn Deque in Data Structure From Scratch">
            <a:extLst>
              <a:ext uri="{FF2B5EF4-FFF2-40B4-BE49-F238E27FC236}">
                <a16:creationId xmlns:a16="http://schemas.microsoft.com/office/drawing/2014/main" id="{61451CC5-1930-9B7F-6F42-760BE9F2B0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4686" y="1829232"/>
            <a:ext cx="5762625" cy="279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B21A983-4FCC-C692-EAFC-905D99540B6F}"/>
              </a:ext>
            </a:extLst>
          </p:cNvPr>
          <p:cNvSpPr txBox="1"/>
          <p:nvPr/>
        </p:nvSpPr>
        <p:spPr>
          <a:xfrm>
            <a:off x="3282589" y="4731993"/>
            <a:ext cx="562686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양방향 큐라고 생각하면 될 것이다</a:t>
            </a:r>
            <a:r>
              <a:rPr lang="en-US" altLang="ko-KR" sz="32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.</a:t>
            </a:r>
            <a:endParaRPr lang="ko-KR" altLang="en-US" sz="3200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1003822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7155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덱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(Deque)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885E920-E9AF-AB29-9676-3A6C3A0F76D8}"/>
              </a:ext>
            </a:extLst>
          </p:cNvPr>
          <p:cNvSpPr txBox="1"/>
          <p:nvPr/>
        </p:nvSpPr>
        <p:spPr>
          <a:xfrm>
            <a:off x="375178" y="1296650"/>
            <a:ext cx="57647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이해를 돕기 위해</a:t>
            </a:r>
            <a:r>
              <a:rPr lang="en-US" altLang="ko-KR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, </a:t>
            </a:r>
            <a:r>
              <a:rPr lang="ko-KR" altLang="en-US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그림으로 설명하도록 하겠다</a:t>
            </a:r>
            <a:r>
              <a:rPr lang="en-US" altLang="ko-KR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.</a:t>
            </a:r>
            <a:endParaRPr lang="ko-KR" altLang="en-US" sz="2400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2874790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7155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덱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(Deque)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885E920-E9AF-AB29-9676-3A6C3A0F76D8}"/>
              </a:ext>
            </a:extLst>
          </p:cNvPr>
          <p:cNvSpPr txBox="1"/>
          <p:nvPr/>
        </p:nvSpPr>
        <p:spPr>
          <a:xfrm>
            <a:off x="375178" y="1296650"/>
            <a:ext cx="57647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이해를 돕기 위해</a:t>
            </a:r>
            <a:r>
              <a:rPr lang="en-US" altLang="ko-KR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, </a:t>
            </a:r>
            <a:r>
              <a:rPr lang="ko-KR" altLang="en-US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그림으로 설명하도록 하겠다</a:t>
            </a:r>
            <a:r>
              <a:rPr lang="en-US" altLang="ko-KR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.</a:t>
            </a:r>
            <a:endParaRPr lang="ko-KR" altLang="en-US" sz="2400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37AFE548-FB92-8F40-5B6F-4D92EA8A1574}"/>
              </a:ext>
            </a:extLst>
          </p:cNvPr>
          <p:cNvCxnSpPr>
            <a:cxnSpLocks/>
          </p:cNvCxnSpPr>
          <p:nvPr/>
        </p:nvCxnSpPr>
        <p:spPr>
          <a:xfrm flipV="1">
            <a:off x="1034954" y="3492708"/>
            <a:ext cx="0" cy="39723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846E4B84-2666-21AD-0D0C-4131CF1AD0E4}"/>
              </a:ext>
            </a:extLst>
          </p:cNvPr>
          <p:cNvSpPr txBox="1"/>
          <p:nvPr/>
        </p:nvSpPr>
        <p:spPr>
          <a:xfrm>
            <a:off x="872843" y="3945507"/>
            <a:ext cx="27382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C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얘는 대충 대기열로 생각하자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4F0D340-1281-A247-8755-543339545E7D}"/>
              </a:ext>
            </a:extLst>
          </p:cNvPr>
          <p:cNvSpPr/>
          <p:nvPr/>
        </p:nvSpPr>
        <p:spPr>
          <a:xfrm>
            <a:off x="872843" y="2272109"/>
            <a:ext cx="10446315" cy="1156892"/>
          </a:xfrm>
          <a:prstGeom prst="rect">
            <a:avLst/>
          </a:prstGeom>
          <a:solidFill>
            <a:srgbClr val="00206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947097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7155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덱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(Deque)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885E920-E9AF-AB29-9676-3A6C3A0F76D8}"/>
              </a:ext>
            </a:extLst>
          </p:cNvPr>
          <p:cNvSpPr txBox="1"/>
          <p:nvPr/>
        </p:nvSpPr>
        <p:spPr>
          <a:xfrm>
            <a:off x="375178" y="1296650"/>
            <a:ext cx="57647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이해를 돕기 위해</a:t>
            </a:r>
            <a:r>
              <a:rPr lang="en-US" altLang="ko-KR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, </a:t>
            </a:r>
            <a:r>
              <a:rPr lang="ko-KR" altLang="en-US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그림으로 설명하도록 하겠다</a:t>
            </a:r>
            <a:r>
              <a:rPr lang="en-US" altLang="ko-KR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.</a:t>
            </a:r>
            <a:endParaRPr lang="ko-KR" altLang="en-US" sz="2400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4F0D340-1281-A247-8755-543339545E7D}"/>
              </a:ext>
            </a:extLst>
          </p:cNvPr>
          <p:cNvSpPr/>
          <p:nvPr/>
        </p:nvSpPr>
        <p:spPr>
          <a:xfrm>
            <a:off x="872843" y="2272109"/>
            <a:ext cx="10446315" cy="1156892"/>
          </a:xfrm>
          <a:prstGeom prst="rect">
            <a:avLst/>
          </a:prstGeom>
          <a:solidFill>
            <a:srgbClr val="00206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49B7E4CD-0A0E-9AC5-3FEA-74E1D65F18B8}"/>
              </a:ext>
            </a:extLst>
          </p:cNvPr>
          <p:cNvGrpSpPr/>
          <p:nvPr/>
        </p:nvGrpSpPr>
        <p:grpSpPr>
          <a:xfrm>
            <a:off x="10162266" y="2272109"/>
            <a:ext cx="1156891" cy="1156891"/>
            <a:chOff x="872842" y="2272109"/>
            <a:chExt cx="1156891" cy="1156891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D7709DBA-CC1E-A06F-C30C-25FDF15F8147}"/>
                </a:ext>
              </a:extLst>
            </p:cNvPr>
            <p:cNvSpPr/>
            <p:nvPr/>
          </p:nvSpPr>
          <p:spPr>
            <a:xfrm>
              <a:off x="872842" y="2272109"/>
              <a:ext cx="1156891" cy="11568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" name="타원 1">
              <a:extLst>
                <a:ext uri="{FF2B5EF4-FFF2-40B4-BE49-F238E27FC236}">
                  <a16:creationId xmlns:a16="http://schemas.microsoft.com/office/drawing/2014/main" id="{385ECBB1-9402-782E-FB7E-47EA9347DDE1}"/>
                </a:ext>
              </a:extLst>
            </p:cNvPr>
            <p:cNvSpPr/>
            <p:nvPr/>
          </p:nvSpPr>
          <p:spPr>
            <a:xfrm>
              <a:off x="994087" y="2393355"/>
              <a:ext cx="914400" cy="914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1</a:t>
              </a:r>
              <a:endPara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79E802C6-EA34-C834-D05B-451BF5F1E9B3}"/>
              </a:ext>
            </a:extLst>
          </p:cNvPr>
          <p:cNvSpPr txBox="1"/>
          <p:nvPr/>
        </p:nvSpPr>
        <p:spPr>
          <a:xfrm>
            <a:off x="375178" y="3716999"/>
            <a:ext cx="7912744" cy="96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대기열에 ‘데이터 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#1’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을 저장하려면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왼쪽 입구나 오른쪽 입구에 저장하면 된다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지금은 오른쪽 입구에 데이터를 저장했다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99582691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7155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덱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(Deque)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885E920-E9AF-AB29-9676-3A6C3A0F76D8}"/>
              </a:ext>
            </a:extLst>
          </p:cNvPr>
          <p:cNvSpPr txBox="1"/>
          <p:nvPr/>
        </p:nvSpPr>
        <p:spPr>
          <a:xfrm>
            <a:off x="375178" y="1296650"/>
            <a:ext cx="57647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이해를 돕기 위해</a:t>
            </a:r>
            <a:r>
              <a:rPr lang="en-US" altLang="ko-KR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, </a:t>
            </a:r>
            <a:r>
              <a:rPr lang="ko-KR" altLang="en-US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그림으로 설명하도록 하겠다</a:t>
            </a:r>
            <a:r>
              <a:rPr lang="en-US" altLang="ko-KR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.</a:t>
            </a:r>
            <a:endParaRPr lang="ko-KR" altLang="en-US" sz="2400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4F0D340-1281-A247-8755-543339545E7D}"/>
              </a:ext>
            </a:extLst>
          </p:cNvPr>
          <p:cNvSpPr/>
          <p:nvPr/>
        </p:nvSpPr>
        <p:spPr>
          <a:xfrm>
            <a:off x="872843" y="2272109"/>
            <a:ext cx="10446315" cy="1156892"/>
          </a:xfrm>
          <a:prstGeom prst="rect">
            <a:avLst/>
          </a:prstGeom>
          <a:solidFill>
            <a:srgbClr val="00206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49B7E4CD-0A0E-9AC5-3FEA-74E1D65F18B8}"/>
              </a:ext>
            </a:extLst>
          </p:cNvPr>
          <p:cNvGrpSpPr/>
          <p:nvPr/>
        </p:nvGrpSpPr>
        <p:grpSpPr>
          <a:xfrm>
            <a:off x="872842" y="2272109"/>
            <a:ext cx="1156891" cy="1156891"/>
            <a:chOff x="872842" y="2272109"/>
            <a:chExt cx="1156891" cy="1156891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D7709DBA-CC1E-A06F-C30C-25FDF15F8147}"/>
                </a:ext>
              </a:extLst>
            </p:cNvPr>
            <p:cNvSpPr/>
            <p:nvPr/>
          </p:nvSpPr>
          <p:spPr>
            <a:xfrm>
              <a:off x="872842" y="2272109"/>
              <a:ext cx="1156891" cy="11568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" name="타원 1">
              <a:extLst>
                <a:ext uri="{FF2B5EF4-FFF2-40B4-BE49-F238E27FC236}">
                  <a16:creationId xmlns:a16="http://schemas.microsoft.com/office/drawing/2014/main" id="{385ECBB1-9402-782E-FB7E-47EA9347DDE1}"/>
                </a:ext>
              </a:extLst>
            </p:cNvPr>
            <p:cNvSpPr/>
            <p:nvPr/>
          </p:nvSpPr>
          <p:spPr>
            <a:xfrm>
              <a:off x="994087" y="2393355"/>
              <a:ext cx="914400" cy="914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1</a:t>
              </a:r>
              <a:endPara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23CCE148-2CD9-35A2-5A2E-7096FA99DD1E}"/>
              </a:ext>
            </a:extLst>
          </p:cNvPr>
          <p:cNvSpPr txBox="1"/>
          <p:nvPr/>
        </p:nvSpPr>
        <p:spPr>
          <a:xfrm>
            <a:off x="375178" y="3716999"/>
            <a:ext cx="7912744" cy="96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대기열에 ‘데이터 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#1’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을 저장하려면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왼쪽 입구나 오른쪽 입구에 저장하면 된다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지금은 왼쪽 입구에 데이터를 저장했다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39617750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7155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덱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(Deque)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885E920-E9AF-AB29-9676-3A6C3A0F76D8}"/>
              </a:ext>
            </a:extLst>
          </p:cNvPr>
          <p:cNvSpPr txBox="1"/>
          <p:nvPr/>
        </p:nvSpPr>
        <p:spPr>
          <a:xfrm>
            <a:off x="375178" y="1296650"/>
            <a:ext cx="57647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이해를 돕기 위해</a:t>
            </a:r>
            <a:r>
              <a:rPr lang="en-US" altLang="ko-KR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, </a:t>
            </a:r>
            <a:r>
              <a:rPr lang="ko-KR" altLang="en-US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그림으로 설명하도록 하겠다</a:t>
            </a:r>
            <a:r>
              <a:rPr lang="en-US" altLang="ko-KR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.</a:t>
            </a:r>
            <a:endParaRPr lang="ko-KR" altLang="en-US" sz="2400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4F0D340-1281-A247-8755-543339545E7D}"/>
              </a:ext>
            </a:extLst>
          </p:cNvPr>
          <p:cNvSpPr/>
          <p:nvPr/>
        </p:nvSpPr>
        <p:spPr>
          <a:xfrm>
            <a:off x="872843" y="2272109"/>
            <a:ext cx="10446315" cy="1156892"/>
          </a:xfrm>
          <a:prstGeom prst="rect">
            <a:avLst/>
          </a:prstGeom>
          <a:solidFill>
            <a:srgbClr val="00206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49B7E4CD-0A0E-9AC5-3FEA-74E1D65F18B8}"/>
              </a:ext>
            </a:extLst>
          </p:cNvPr>
          <p:cNvGrpSpPr/>
          <p:nvPr/>
        </p:nvGrpSpPr>
        <p:grpSpPr>
          <a:xfrm>
            <a:off x="10162266" y="2272109"/>
            <a:ext cx="1156891" cy="1156891"/>
            <a:chOff x="872842" y="2272109"/>
            <a:chExt cx="1156891" cy="1156891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D7709DBA-CC1E-A06F-C30C-25FDF15F8147}"/>
                </a:ext>
              </a:extLst>
            </p:cNvPr>
            <p:cNvSpPr/>
            <p:nvPr/>
          </p:nvSpPr>
          <p:spPr>
            <a:xfrm>
              <a:off x="872842" y="2272109"/>
              <a:ext cx="1156891" cy="11568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" name="타원 1">
              <a:extLst>
                <a:ext uri="{FF2B5EF4-FFF2-40B4-BE49-F238E27FC236}">
                  <a16:creationId xmlns:a16="http://schemas.microsoft.com/office/drawing/2014/main" id="{385ECBB1-9402-782E-FB7E-47EA9347DDE1}"/>
                </a:ext>
              </a:extLst>
            </p:cNvPr>
            <p:cNvSpPr/>
            <p:nvPr/>
          </p:nvSpPr>
          <p:spPr>
            <a:xfrm>
              <a:off x="994087" y="2393355"/>
              <a:ext cx="914400" cy="9144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1</a:t>
              </a:r>
              <a:endPara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FC87FE7D-A08C-8AE0-4561-E578F2708C2D}"/>
              </a:ext>
            </a:extLst>
          </p:cNvPr>
          <p:cNvSpPr txBox="1"/>
          <p:nvPr/>
        </p:nvSpPr>
        <p:spPr>
          <a:xfrm>
            <a:off x="375178" y="3820235"/>
            <a:ext cx="93522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대기열에 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‘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데이터 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#2’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을 저장하려면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대기열에 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‘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데이터 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#1’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이 있으므로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그 뒤에 저장하면 된다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</a:t>
            </a:r>
            <a:endParaRPr lang="ko-KR" altLang="en-US" sz="20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B5B3FFD0-789D-7C07-9ECA-C33EE9B75842}"/>
              </a:ext>
            </a:extLst>
          </p:cNvPr>
          <p:cNvGrpSpPr/>
          <p:nvPr/>
        </p:nvGrpSpPr>
        <p:grpSpPr>
          <a:xfrm>
            <a:off x="9005374" y="2272108"/>
            <a:ext cx="1156891" cy="1156891"/>
            <a:chOff x="872842" y="2272109"/>
            <a:chExt cx="1156891" cy="1156891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7A85A6EF-24F0-9F01-3606-C10D5DE4BCCC}"/>
                </a:ext>
              </a:extLst>
            </p:cNvPr>
            <p:cNvSpPr/>
            <p:nvPr/>
          </p:nvSpPr>
          <p:spPr>
            <a:xfrm>
              <a:off x="872842" y="2272109"/>
              <a:ext cx="1156891" cy="11568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BBB1FF2D-7CB9-FDA3-E251-04E5A622B498}"/>
                </a:ext>
              </a:extLst>
            </p:cNvPr>
            <p:cNvSpPr/>
            <p:nvPr/>
          </p:nvSpPr>
          <p:spPr>
            <a:xfrm>
              <a:off x="994087" y="2393355"/>
              <a:ext cx="914400" cy="9144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2</a:t>
              </a:r>
              <a:endPara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036191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8517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스택 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(Stack)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283C0204-5E69-C12B-93EF-9DAFF51190B7}"/>
              </a:ext>
            </a:extLst>
          </p:cNvPr>
          <p:cNvGrpSpPr/>
          <p:nvPr/>
        </p:nvGrpSpPr>
        <p:grpSpPr>
          <a:xfrm>
            <a:off x="3351980" y="1508296"/>
            <a:ext cx="5488040" cy="3108412"/>
            <a:chOff x="1675619" y="1187051"/>
            <a:chExt cx="7298496" cy="4133850"/>
          </a:xfrm>
        </p:grpSpPr>
        <p:pic>
          <p:nvPicPr>
            <p:cNvPr id="2" name="Picture 2" descr="프링글스 | 브랜드관">
              <a:extLst>
                <a:ext uri="{FF2B5EF4-FFF2-40B4-BE49-F238E27FC236}">
                  <a16:creationId xmlns:a16="http://schemas.microsoft.com/office/drawing/2014/main" id="{E22A58DE-3E3F-E587-F4F3-E547CDEDEB9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75619" y="1187051"/>
              <a:ext cx="4133850" cy="41338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0" name="Picture 2" descr="감자 칩 맛 프링글스 옥수수 칩 요리 외, 음식, 다른 사람, 스페인 사람 png | PNGWing">
              <a:extLst>
                <a:ext uri="{FF2B5EF4-FFF2-40B4-BE49-F238E27FC236}">
                  <a16:creationId xmlns:a16="http://schemas.microsoft.com/office/drawing/2014/main" id="{40FFF339-B942-E042-815A-F6F5EC733B7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4581" b="98578" l="10000" r="90000">
                          <a14:foregroundMark x1="72500" y1="4739" x2="70000" y2="5845"/>
                          <a14:foregroundMark x1="54891" y1="91627" x2="65217" y2="9857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40264" y="1909355"/>
              <a:ext cx="4133851" cy="284426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811B9EFB-C65D-77B7-47B1-AEAD19B47DC4}"/>
              </a:ext>
            </a:extLst>
          </p:cNvPr>
          <p:cNvSpPr txBox="1"/>
          <p:nvPr/>
        </p:nvSpPr>
        <p:spPr>
          <a:xfrm>
            <a:off x="1685989" y="4616708"/>
            <a:ext cx="88200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처음 넣은 과자를 먹으려면 가장 마지막에 먹을 수 있다</a:t>
            </a:r>
          </a:p>
        </p:txBody>
      </p:sp>
    </p:spTree>
    <p:extLst>
      <p:ext uri="{BB962C8B-B14F-4D97-AF65-F5344CB8AC3E}">
        <p14:creationId xmlns:p14="http://schemas.microsoft.com/office/powerpoint/2010/main" val="104180731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7155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덱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(Deque)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885E920-E9AF-AB29-9676-3A6C3A0F76D8}"/>
              </a:ext>
            </a:extLst>
          </p:cNvPr>
          <p:cNvSpPr txBox="1"/>
          <p:nvPr/>
        </p:nvSpPr>
        <p:spPr>
          <a:xfrm>
            <a:off x="375178" y="1296650"/>
            <a:ext cx="57647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이해를 돕기 위해</a:t>
            </a:r>
            <a:r>
              <a:rPr lang="en-US" altLang="ko-KR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, </a:t>
            </a:r>
            <a:r>
              <a:rPr lang="ko-KR" altLang="en-US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그림으로 설명하도록 하겠다</a:t>
            </a:r>
            <a:r>
              <a:rPr lang="en-US" altLang="ko-KR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.</a:t>
            </a:r>
            <a:endParaRPr lang="ko-KR" altLang="en-US" sz="2400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4F0D340-1281-A247-8755-543339545E7D}"/>
              </a:ext>
            </a:extLst>
          </p:cNvPr>
          <p:cNvSpPr/>
          <p:nvPr/>
        </p:nvSpPr>
        <p:spPr>
          <a:xfrm>
            <a:off x="872843" y="2272109"/>
            <a:ext cx="10446315" cy="1156892"/>
          </a:xfrm>
          <a:prstGeom prst="rect">
            <a:avLst/>
          </a:prstGeom>
          <a:solidFill>
            <a:srgbClr val="00206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49B7E4CD-0A0E-9AC5-3FEA-74E1D65F18B8}"/>
              </a:ext>
            </a:extLst>
          </p:cNvPr>
          <p:cNvGrpSpPr/>
          <p:nvPr/>
        </p:nvGrpSpPr>
        <p:grpSpPr>
          <a:xfrm>
            <a:off x="10162266" y="2272106"/>
            <a:ext cx="1156891" cy="1156891"/>
            <a:chOff x="872842" y="2272109"/>
            <a:chExt cx="1156891" cy="1156891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D7709DBA-CC1E-A06F-C30C-25FDF15F8147}"/>
                </a:ext>
              </a:extLst>
            </p:cNvPr>
            <p:cNvSpPr/>
            <p:nvPr/>
          </p:nvSpPr>
          <p:spPr>
            <a:xfrm>
              <a:off x="872842" y="2272109"/>
              <a:ext cx="1156891" cy="11568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" name="타원 1">
              <a:extLst>
                <a:ext uri="{FF2B5EF4-FFF2-40B4-BE49-F238E27FC236}">
                  <a16:creationId xmlns:a16="http://schemas.microsoft.com/office/drawing/2014/main" id="{385ECBB1-9402-782E-FB7E-47EA9347DDE1}"/>
                </a:ext>
              </a:extLst>
            </p:cNvPr>
            <p:cNvSpPr/>
            <p:nvPr/>
          </p:nvSpPr>
          <p:spPr>
            <a:xfrm>
              <a:off x="994087" y="2393355"/>
              <a:ext cx="914400" cy="9144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1</a:t>
              </a:r>
              <a:endPara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B5B3FFD0-789D-7C07-9ECA-C33EE9B75842}"/>
              </a:ext>
            </a:extLst>
          </p:cNvPr>
          <p:cNvGrpSpPr/>
          <p:nvPr/>
        </p:nvGrpSpPr>
        <p:grpSpPr>
          <a:xfrm>
            <a:off x="9001088" y="2272106"/>
            <a:ext cx="1156891" cy="1156891"/>
            <a:chOff x="872842" y="2272109"/>
            <a:chExt cx="1156891" cy="1156891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7A85A6EF-24F0-9F01-3606-C10D5DE4BCCC}"/>
                </a:ext>
              </a:extLst>
            </p:cNvPr>
            <p:cNvSpPr/>
            <p:nvPr/>
          </p:nvSpPr>
          <p:spPr>
            <a:xfrm>
              <a:off x="872842" y="2272109"/>
              <a:ext cx="1156891" cy="11568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BBB1FF2D-7CB9-FDA3-E251-04E5A622B498}"/>
                </a:ext>
              </a:extLst>
            </p:cNvPr>
            <p:cNvSpPr/>
            <p:nvPr/>
          </p:nvSpPr>
          <p:spPr>
            <a:xfrm>
              <a:off x="994087" y="2393355"/>
              <a:ext cx="914400" cy="9144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2</a:t>
              </a:r>
              <a:endPara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3A99B778-3CAA-7B95-8B80-FF0C2E265B4E}"/>
              </a:ext>
            </a:extLst>
          </p:cNvPr>
          <p:cNvGrpSpPr/>
          <p:nvPr/>
        </p:nvGrpSpPr>
        <p:grpSpPr>
          <a:xfrm>
            <a:off x="7839910" y="2272106"/>
            <a:ext cx="1156891" cy="1156891"/>
            <a:chOff x="872842" y="2272109"/>
            <a:chExt cx="1156891" cy="1156891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0D59FC17-F117-E305-A4AE-86082E015773}"/>
                </a:ext>
              </a:extLst>
            </p:cNvPr>
            <p:cNvSpPr/>
            <p:nvPr/>
          </p:nvSpPr>
          <p:spPr>
            <a:xfrm>
              <a:off x="872842" y="2272109"/>
              <a:ext cx="1156891" cy="11568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8EF431F1-B9B3-2C77-EF14-BE1854DF7AD4}"/>
                </a:ext>
              </a:extLst>
            </p:cNvPr>
            <p:cNvSpPr/>
            <p:nvPr/>
          </p:nvSpPr>
          <p:spPr>
            <a:xfrm>
              <a:off x="994087" y="2393355"/>
              <a:ext cx="914400" cy="9144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3</a:t>
              </a:r>
              <a:endPara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0AE74909-79F6-E761-A701-3A3DCC2FC4CD}"/>
              </a:ext>
            </a:extLst>
          </p:cNvPr>
          <p:cNvGrpSpPr/>
          <p:nvPr/>
        </p:nvGrpSpPr>
        <p:grpSpPr>
          <a:xfrm>
            <a:off x="6678732" y="2272106"/>
            <a:ext cx="1156891" cy="1156891"/>
            <a:chOff x="872842" y="2272109"/>
            <a:chExt cx="1156891" cy="1156891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576A2DC7-822A-ADEF-02B3-3177D47CD383}"/>
                </a:ext>
              </a:extLst>
            </p:cNvPr>
            <p:cNvSpPr/>
            <p:nvPr/>
          </p:nvSpPr>
          <p:spPr>
            <a:xfrm>
              <a:off x="872842" y="2272109"/>
              <a:ext cx="1156891" cy="11568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3FFEBB05-DAA7-C474-DF67-11496FB7E46A}"/>
                </a:ext>
              </a:extLst>
            </p:cNvPr>
            <p:cNvSpPr/>
            <p:nvPr/>
          </p:nvSpPr>
          <p:spPr>
            <a:xfrm>
              <a:off x="994087" y="2393355"/>
              <a:ext cx="914400" cy="9144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4</a:t>
              </a:r>
              <a:endPara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04501120-92AE-DCBF-A1C6-04AF8E49C69D}"/>
              </a:ext>
            </a:extLst>
          </p:cNvPr>
          <p:cNvGrpSpPr/>
          <p:nvPr/>
        </p:nvGrpSpPr>
        <p:grpSpPr>
          <a:xfrm>
            <a:off x="5517554" y="2272106"/>
            <a:ext cx="1156891" cy="1156891"/>
            <a:chOff x="872842" y="2272109"/>
            <a:chExt cx="1156891" cy="1156891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A40210DE-48BC-9F60-A9DC-1BC8BDEF358E}"/>
                </a:ext>
              </a:extLst>
            </p:cNvPr>
            <p:cNvSpPr/>
            <p:nvPr/>
          </p:nvSpPr>
          <p:spPr>
            <a:xfrm>
              <a:off x="872842" y="2272109"/>
              <a:ext cx="1156891" cy="11568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9B820E15-4859-6D82-87A7-98ED57736F52}"/>
                </a:ext>
              </a:extLst>
            </p:cNvPr>
            <p:cNvSpPr/>
            <p:nvPr/>
          </p:nvSpPr>
          <p:spPr>
            <a:xfrm>
              <a:off x="994087" y="2393355"/>
              <a:ext cx="914400" cy="9144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5</a:t>
              </a:r>
              <a:endPara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5A5A7372-88DC-111E-B34F-B665151805E7}"/>
              </a:ext>
            </a:extLst>
          </p:cNvPr>
          <p:cNvGrpSpPr/>
          <p:nvPr/>
        </p:nvGrpSpPr>
        <p:grpSpPr>
          <a:xfrm>
            <a:off x="2034020" y="2272106"/>
            <a:ext cx="1156891" cy="1156891"/>
            <a:chOff x="872842" y="2272109"/>
            <a:chExt cx="1156891" cy="1156891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CE04554F-E847-C6A0-86B4-FBC8B0334983}"/>
                </a:ext>
              </a:extLst>
            </p:cNvPr>
            <p:cNvSpPr/>
            <p:nvPr/>
          </p:nvSpPr>
          <p:spPr>
            <a:xfrm>
              <a:off x="872842" y="2272109"/>
              <a:ext cx="1156891" cy="11568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11827F5D-9999-F227-AAD6-17841425BE57}"/>
                </a:ext>
              </a:extLst>
            </p:cNvPr>
            <p:cNvSpPr/>
            <p:nvPr/>
          </p:nvSpPr>
          <p:spPr>
            <a:xfrm>
              <a:off x="994087" y="2393355"/>
              <a:ext cx="914400" cy="9144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8</a:t>
              </a:r>
              <a:endPara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86C66C8A-8A2B-09F7-9D5E-5D4E516E815D}"/>
              </a:ext>
            </a:extLst>
          </p:cNvPr>
          <p:cNvGrpSpPr/>
          <p:nvPr/>
        </p:nvGrpSpPr>
        <p:grpSpPr>
          <a:xfrm>
            <a:off x="4356376" y="2272106"/>
            <a:ext cx="1156891" cy="1156891"/>
            <a:chOff x="872842" y="2272109"/>
            <a:chExt cx="1156891" cy="1156891"/>
          </a:xfrm>
        </p:grpSpPr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0363DB6E-A39F-6608-2103-8DADBAF165C7}"/>
                </a:ext>
              </a:extLst>
            </p:cNvPr>
            <p:cNvSpPr/>
            <p:nvPr/>
          </p:nvSpPr>
          <p:spPr>
            <a:xfrm>
              <a:off x="872842" y="2272109"/>
              <a:ext cx="1156891" cy="11568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6C7D1726-6068-06C2-3AA4-AB4F94B90631}"/>
                </a:ext>
              </a:extLst>
            </p:cNvPr>
            <p:cNvSpPr/>
            <p:nvPr/>
          </p:nvSpPr>
          <p:spPr>
            <a:xfrm>
              <a:off x="994087" y="2393355"/>
              <a:ext cx="914400" cy="9144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6</a:t>
              </a:r>
              <a:endPara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375809B2-784B-A2CA-170B-A6D33B40791B}"/>
              </a:ext>
            </a:extLst>
          </p:cNvPr>
          <p:cNvGrpSpPr/>
          <p:nvPr/>
        </p:nvGrpSpPr>
        <p:grpSpPr>
          <a:xfrm>
            <a:off x="3195198" y="2272106"/>
            <a:ext cx="1156891" cy="1156891"/>
            <a:chOff x="872842" y="2272109"/>
            <a:chExt cx="1156891" cy="1156891"/>
          </a:xfrm>
        </p:grpSpPr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E87B07FF-CB11-9158-E6E5-8A1C07FE0700}"/>
                </a:ext>
              </a:extLst>
            </p:cNvPr>
            <p:cNvSpPr/>
            <p:nvPr/>
          </p:nvSpPr>
          <p:spPr>
            <a:xfrm>
              <a:off x="872842" y="2272109"/>
              <a:ext cx="1156891" cy="11568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6452BCC8-43CC-1920-88D7-14007B4C86BE}"/>
                </a:ext>
              </a:extLst>
            </p:cNvPr>
            <p:cNvSpPr/>
            <p:nvPr/>
          </p:nvSpPr>
          <p:spPr>
            <a:xfrm>
              <a:off x="994087" y="2393355"/>
              <a:ext cx="914400" cy="9144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7</a:t>
              </a:r>
              <a:endPara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1BAF8F92-E743-E30A-3415-8BE5DB086EEB}"/>
              </a:ext>
            </a:extLst>
          </p:cNvPr>
          <p:cNvGrpSpPr/>
          <p:nvPr/>
        </p:nvGrpSpPr>
        <p:grpSpPr>
          <a:xfrm>
            <a:off x="872842" y="2272106"/>
            <a:ext cx="1156891" cy="1156891"/>
            <a:chOff x="872842" y="2272109"/>
            <a:chExt cx="1156891" cy="1156891"/>
          </a:xfrm>
        </p:grpSpPr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1D2F6BE8-E949-A7D3-C0AE-CD70F08C4F5D}"/>
                </a:ext>
              </a:extLst>
            </p:cNvPr>
            <p:cNvSpPr/>
            <p:nvPr/>
          </p:nvSpPr>
          <p:spPr>
            <a:xfrm>
              <a:off x="872842" y="2272109"/>
              <a:ext cx="1156891" cy="11568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CB124A7B-B57F-9C8E-3CDD-4C843ED83851}"/>
                </a:ext>
              </a:extLst>
            </p:cNvPr>
            <p:cNvSpPr/>
            <p:nvPr/>
          </p:nvSpPr>
          <p:spPr>
            <a:xfrm>
              <a:off x="994087" y="2393355"/>
              <a:ext cx="914400" cy="9144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9</a:t>
              </a:r>
              <a:endPara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A4B688AA-8A79-CB89-1DE5-B8801D2966CA}"/>
              </a:ext>
            </a:extLst>
          </p:cNvPr>
          <p:cNvSpPr txBox="1"/>
          <p:nvPr/>
        </p:nvSpPr>
        <p:spPr>
          <a:xfrm>
            <a:off x="375178" y="3716999"/>
            <a:ext cx="81996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그 후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…. 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새로운 데이터를 넣을 공간이 없다면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양 옆에서 원하는 만큼 </a:t>
            </a:r>
            <a:r>
              <a:rPr lang="ko-KR" altLang="en-US" sz="2000" dirty="0" err="1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빼주면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된다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1597987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7155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덱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(Deque)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885E920-E9AF-AB29-9676-3A6C3A0F76D8}"/>
              </a:ext>
            </a:extLst>
          </p:cNvPr>
          <p:cNvSpPr txBox="1"/>
          <p:nvPr/>
        </p:nvSpPr>
        <p:spPr>
          <a:xfrm>
            <a:off x="375178" y="1296650"/>
            <a:ext cx="57647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이해를 돕기 위해</a:t>
            </a:r>
            <a:r>
              <a:rPr lang="en-US" altLang="ko-KR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, </a:t>
            </a:r>
            <a:r>
              <a:rPr lang="ko-KR" altLang="en-US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그림으로 설명하도록 하겠다</a:t>
            </a:r>
            <a:r>
              <a:rPr lang="en-US" altLang="ko-KR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.</a:t>
            </a:r>
            <a:endParaRPr lang="ko-KR" altLang="en-US" sz="2400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4F0D340-1281-A247-8755-543339545E7D}"/>
              </a:ext>
            </a:extLst>
          </p:cNvPr>
          <p:cNvSpPr/>
          <p:nvPr/>
        </p:nvSpPr>
        <p:spPr>
          <a:xfrm>
            <a:off x="872843" y="2272109"/>
            <a:ext cx="10446315" cy="1156892"/>
          </a:xfrm>
          <a:prstGeom prst="rect">
            <a:avLst/>
          </a:prstGeom>
          <a:solidFill>
            <a:srgbClr val="00206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49B7E4CD-0A0E-9AC5-3FEA-74E1D65F18B8}"/>
              </a:ext>
            </a:extLst>
          </p:cNvPr>
          <p:cNvGrpSpPr/>
          <p:nvPr/>
        </p:nvGrpSpPr>
        <p:grpSpPr>
          <a:xfrm>
            <a:off x="10162266" y="2272106"/>
            <a:ext cx="1156891" cy="1156891"/>
            <a:chOff x="872842" y="2272109"/>
            <a:chExt cx="1156891" cy="1156891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D7709DBA-CC1E-A06F-C30C-25FDF15F8147}"/>
                </a:ext>
              </a:extLst>
            </p:cNvPr>
            <p:cNvSpPr/>
            <p:nvPr/>
          </p:nvSpPr>
          <p:spPr>
            <a:xfrm>
              <a:off x="872842" y="2272109"/>
              <a:ext cx="1156891" cy="11568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" name="타원 1">
              <a:extLst>
                <a:ext uri="{FF2B5EF4-FFF2-40B4-BE49-F238E27FC236}">
                  <a16:creationId xmlns:a16="http://schemas.microsoft.com/office/drawing/2014/main" id="{385ECBB1-9402-782E-FB7E-47EA9347DDE1}"/>
                </a:ext>
              </a:extLst>
            </p:cNvPr>
            <p:cNvSpPr/>
            <p:nvPr/>
          </p:nvSpPr>
          <p:spPr>
            <a:xfrm>
              <a:off x="994087" y="2393355"/>
              <a:ext cx="914400" cy="9144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2</a:t>
              </a:r>
              <a:endPara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FC87FE7D-A08C-8AE0-4561-E578F2708C2D}"/>
              </a:ext>
            </a:extLst>
          </p:cNvPr>
          <p:cNvSpPr txBox="1"/>
          <p:nvPr/>
        </p:nvSpPr>
        <p:spPr>
          <a:xfrm>
            <a:off x="375178" y="3716999"/>
            <a:ext cx="9190336" cy="8085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그 후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…. 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새로운 데이터를 넣을 공간이 없다면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양 옆에서 원하는 만큼 </a:t>
            </a:r>
            <a:r>
              <a:rPr lang="ko-KR" altLang="en-US" sz="2000" dirty="0" err="1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빼주면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된다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지금은 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‘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데이터 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#1’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을 오른쪽 출구로 내보내고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‘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데이터 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#10’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을 왼쪽 입구로 넣어준 상황이다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B5B3FFD0-789D-7C07-9ECA-C33EE9B75842}"/>
              </a:ext>
            </a:extLst>
          </p:cNvPr>
          <p:cNvGrpSpPr/>
          <p:nvPr/>
        </p:nvGrpSpPr>
        <p:grpSpPr>
          <a:xfrm>
            <a:off x="9001088" y="2272106"/>
            <a:ext cx="1156891" cy="1156891"/>
            <a:chOff x="872842" y="2272109"/>
            <a:chExt cx="1156891" cy="1156891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7A85A6EF-24F0-9F01-3606-C10D5DE4BCCC}"/>
                </a:ext>
              </a:extLst>
            </p:cNvPr>
            <p:cNvSpPr/>
            <p:nvPr/>
          </p:nvSpPr>
          <p:spPr>
            <a:xfrm>
              <a:off x="872842" y="2272109"/>
              <a:ext cx="1156891" cy="11568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BBB1FF2D-7CB9-FDA3-E251-04E5A622B498}"/>
                </a:ext>
              </a:extLst>
            </p:cNvPr>
            <p:cNvSpPr/>
            <p:nvPr/>
          </p:nvSpPr>
          <p:spPr>
            <a:xfrm>
              <a:off x="994087" y="2393355"/>
              <a:ext cx="914400" cy="9144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3</a:t>
              </a:r>
              <a:endPara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3A99B778-3CAA-7B95-8B80-FF0C2E265B4E}"/>
              </a:ext>
            </a:extLst>
          </p:cNvPr>
          <p:cNvGrpSpPr/>
          <p:nvPr/>
        </p:nvGrpSpPr>
        <p:grpSpPr>
          <a:xfrm>
            <a:off x="7839910" y="2272106"/>
            <a:ext cx="1156891" cy="1156891"/>
            <a:chOff x="872842" y="2272109"/>
            <a:chExt cx="1156891" cy="1156891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0D59FC17-F117-E305-A4AE-86082E015773}"/>
                </a:ext>
              </a:extLst>
            </p:cNvPr>
            <p:cNvSpPr/>
            <p:nvPr/>
          </p:nvSpPr>
          <p:spPr>
            <a:xfrm>
              <a:off x="872842" y="2272109"/>
              <a:ext cx="1156891" cy="11568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8EF431F1-B9B3-2C77-EF14-BE1854DF7AD4}"/>
                </a:ext>
              </a:extLst>
            </p:cNvPr>
            <p:cNvSpPr/>
            <p:nvPr/>
          </p:nvSpPr>
          <p:spPr>
            <a:xfrm>
              <a:off x="994087" y="2393355"/>
              <a:ext cx="914400" cy="9144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4</a:t>
              </a:r>
              <a:endPara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0AE74909-79F6-E761-A701-3A3DCC2FC4CD}"/>
              </a:ext>
            </a:extLst>
          </p:cNvPr>
          <p:cNvGrpSpPr/>
          <p:nvPr/>
        </p:nvGrpSpPr>
        <p:grpSpPr>
          <a:xfrm>
            <a:off x="6678732" y="2272106"/>
            <a:ext cx="1156891" cy="1156891"/>
            <a:chOff x="872842" y="2272109"/>
            <a:chExt cx="1156891" cy="1156891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576A2DC7-822A-ADEF-02B3-3177D47CD383}"/>
                </a:ext>
              </a:extLst>
            </p:cNvPr>
            <p:cNvSpPr/>
            <p:nvPr/>
          </p:nvSpPr>
          <p:spPr>
            <a:xfrm>
              <a:off x="872842" y="2272109"/>
              <a:ext cx="1156891" cy="11568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3FFEBB05-DAA7-C474-DF67-11496FB7E46A}"/>
                </a:ext>
              </a:extLst>
            </p:cNvPr>
            <p:cNvSpPr/>
            <p:nvPr/>
          </p:nvSpPr>
          <p:spPr>
            <a:xfrm>
              <a:off x="994087" y="2393355"/>
              <a:ext cx="914400" cy="9144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5</a:t>
              </a:r>
              <a:endPara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04501120-92AE-DCBF-A1C6-04AF8E49C69D}"/>
              </a:ext>
            </a:extLst>
          </p:cNvPr>
          <p:cNvGrpSpPr/>
          <p:nvPr/>
        </p:nvGrpSpPr>
        <p:grpSpPr>
          <a:xfrm>
            <a:off x="5517554" y="2272106"/>
            <a:ext cx="1156891" cy="1156891"/>
            <a:chOff x="872842" y="2272109"/>
            <a:chExt cx="1156891" cy="1156891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A40210DE-48BC-9F60-A9DC-1BC8BDEF358E}"/>
                </a:ext>
              </a:extLst>
            </p:cNvPr>
            <p:cNvSpPr/>
            <p:nvPr/>
          </p:nvSpPr>
          <p:spPr>
            <a:xfrm>
              <a:off x="872842" y="2272109"/>
              <a:ext cx="1156891" cy="11568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9B820E15-4859-6D82-87A7-98ED57736F52}"/>
                </a:ext>
              </a:extLst>
            </p:cNvPr>
            <p:cNvSpPr/>
            <p:nvPr/>
          </p:nvSpPr>
          <p:spPr>
            <a:xfrm>
              <a:off x="994087" y="2393355"/>
              <a:ext cx="914400" cy="9144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6</a:t>
              </a:r>
              <a:endPara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5A5A7372-88DC-111E-B34F-B665151805E7}"/>
              </a:ext>
            </a:extLst>
          </p:cNvPr>
          <p:cNvGrpSpPr/>
          <p:nvPr/>
        </p:nvGrpSpPr>
        <p:grpSpPr>
          <a:xfrm>
            <a:off x="2034020" y="2272106"/>
            <a:ext cx="1156891" cy="1156891"/>
            <a:chOff x="872842" y="2272109"/>
            <a:chExt cx="1156891" cy="1156891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CE04554F-E847-C6A0-86B4-FBC8B0334983}"/>
                </a:ext>
              </a:extLst>
            </p:cNvPr>
            <p:cNvSpPr/>
            <p:nvPr/>
          </p:nvSpPr>
          <p:spPr>
            <a:xfrm>
              <a:off x="872842" y="2272109"/>
              <a:ext cx="1156891" cy="11568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11827F5D-9999-F227-AAD6-17841425BE57}"/>
                </a:ext>
              </a:extLst>
            </p:cNvPr>
            <p:cNvSpPr/>
            <p:nvPr/>
          </p:nvSpPr>
          <p:spPr>
            <a:xfrm>
              <a:off x="994087" y="2393355"/>
              <a:ext cx="914400" cy="9144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9</a:t>
              </a:r>
              <a:endPara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86C66C8A-8A2B-09F7-9D5E-5D4E516E815D}"/>
              </a:ext>
            </a:extLst>
          </p:cNvPr>
          <p:cNvGrpSpPr/>
          <p:nvPr/>
        </p:nvGrpSpPr>
        <p:grpSpPr>
          <a:xfrm>
            <a:off x="4356376" y="2272106"/>
            <a:ext cx="1156891" cy="1156891"/>
            <a:chOff x="872842" y="2272109"/>
            <a:chExt cx="1156891" cy="1156891"/>
          </a:xfrm>
        </p:grpSpPr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0363DB6E-A39F-6608-2103-8DADBAF165C7}"/>
                </a:ext>
              </a:extLst>
            </p:cNvPr>
            <p:cNvSpPr/>
            <p:nvPr/>
          </p:nvSpPr>
          <p:spPr>
            <a:xfrm>
              <a:off x="872842" y="2272109"/>
              <a:ext cx="1156891" cy="11568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6C7D1726-6068-06C2-3AA4-AB4F94B90631}"/>
                </a:ext>
              </a:extLst>
            </p:cNvPr>
            <p:cNvSpPr/>
            <p:nvPr/>
          </p:nvSpPr>
          <p:spPr>
            <a:xfrm>
              <a:off x="994087" y="2393355"/>
              <a:ext cx="914400" cy="9144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7</a:t>
              </a:r>
              <a:endPara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375809B2-784B-A2CA-170B-A6D33B40791B}"/>
              </a:ext>
            </a:extLst>
          </p:cNvPr>
          <p:cNvGrpSpPr/>
          <p:nvPr/>
        </p:nvGrpSpPr>
        <p:grpSpPr>
          <a:xfrm>
            <a:off x="3195198" y="2272106"/>
            <a:ext cx="1156891" cy="1156891"/>
            <a:chOff x="872842" y="2272109"/>
            <a:chExt cx="1156891" cy="1156891"/>
          </a:xfrm>
        </p:grpSpPr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E87B07FF-CB11-9158-E6E5-8A1C07FE0700}"/>
                </a:ext>
              </a:extLst>
            </p:cNvPr>
            <p:cNvSpPr/>
            <p:nvPr/>
          </p:nvSpPr>
          <p:spPr>
            <a:xfrm>
              <a:off x="872842" y="2272109"/>
              <a:ext cx="1156891" cy="11568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6452BCC8-43CC-1920-88D7-14007B4C86BE}"/>
                </a:ext>
              </a:extLst>
            </p:cNvPr>
            <p:cNvSpPr/>
            <p:nvPr/>
          </p:nvSpPr>
          <p:spPr>
            <a:xfrm>
              <a:off x="994087" y="2393355"/>
              <a:ext cx="914400" cy="9144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8</a:t>
              </a:r>
              <a:endPara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1BAF8F92-E743-E30A-3415-8BE5DB086EEB}"/>
              </a:ext>
            </a:extLst>
          </p:cNvPr>
          <p:cNvGrpSpPr/>
          <p:nvPr/>
        </p:nvGrpSpPr>
        <p:grpSpPr>
          <a:xfrm>
            <a:off x="872842" y="2272106"/>
            <a:ext cx="1156891" cy="1156891"/>
            <a:chOff x="872842" y="2272109"/>
            <a:chExt cx="1156891" cy="1156891"/>
          </a:xfrm>
        </p:grpSpPr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1D2F6BE8-E949-A7D3-C0AE-CD70F08C4F5D}"/>
                </a:ext>
              </a:extLst>
            </p:cNvPr>
            <p:cNvSpPr/>
            <p:nvPr/>
          </p:nvSpPr>
          <p:spPr>
            <a:xfrm>
              <a:off x="872842" y="2272109"/>
              <a:ext cx="1156891" cy="11568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CB124A7B-B57F-9C8E-3CDD-4C843ED83851}"/>
                </a:ext>
              </a:extLst>
            </p:cNvPr>
            <p:cNvSpPr/>
            <p:nvPr/>
          </p:nvSpPr>
          <p:spPr>
            <a:xfrm>
              <a:off x="994087" y="2393355"/>
              <a:ext cx="914400" cy="914400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10</a:t>
              </a:r>
              <a:endPara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  <p:sp>
        <p:nvSpPr>
          <p:cNvPr id="11" name="자유형: 도형 10">
            <a:extLst>
              <a:ext uri="{FF2B5EF4-FFF2-40B4-BE49-F238E27FC236}">
                <a16:creationId xmlns:a16="http://schemas.microsoft.com/office/drawing/2014/main" id="{A5B0824A-CD38-FFA1-C022-05C682C059E2}"/>
              </a:ext>
            </a:extLst>
          </p:cNvPr>
          <p:cNvSpPr/>
          <p:nvPr/>
        </p:nvSpPr>
        <p:spPr>
          <a:xfrm>
            <a:off x="11332033" y="1843328"/>
            <a:ext cx="487711" cy="322751"/>
          </a:xfrm>
          <a:custGeom>
            <a:avLst/>
            <a:gdLst>
              <a:gd name="connsiteX0" fmla="*/ 23016 w 487711"/>
              <a:gd name="connsiteY0" fmla="*/ 322751 h 322751"/>
              <a:gd name="connsiteX1" fmla="*/ 531 w 487711"/>
              <a:gd name="connsiteY1" fmla="*/ 202829 h 322751"/>
              <a:gd name="connsiteX2" fmla="*/ 15521 w 487711"/>
              <a:gd name="connsiteY2" fmla="*/ 142869 h 322751"/>
              <a:gd name="connsiteX3" fmla="*/ 300334 w 487711"/>
              <a:gd name="connsiteY3" fmla="*/ 52928 h 322751"/>
              <a:gd name="connsiteX4" fmla="*/ 420256 w 487711"/>
              <a:gd name="connsiteY4" fmla="*/ 165354 h 322751"/>
              <a:gd name="connsiteX5" fmla="*/ 390275 w 487711"/>
              <a:gd name="connsiteY5" fmla="*/ 195334 h 322751"/>
              <a:gd name="connsiteX6" fmla="*/ 270354 w 487711"/>
              <a:gd name="connsiteY6" fmla="*/ 180344 h 322751"/>
              <a:gd name="connsiteX7" fmla="*/ 262859 w 487711"/>
              <a:gd name="connsiteY7" fmla="*/ 22947 h 322751"/>
              <a:gd name="connsiteX8" fmla="*/ 487711 w 487711"/>
              <a:gd name="connsiteY8" fmla="*/ 462 h 3227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7711" h="322751">
                <a:moveTo>
                  <a:pt x="23016" y="322751"/>
                </a:moveTo>
                <a:cubicBezTo>
                  <a:pt x="7695" y="276786"/>
                  <a:pt x="-2491" y="257233"/>
                  <a:pt x="531" y="202829"/>
                </a:cubicBezTo>
                <a:cubicBezTo>
                  <a:pt x="1674" y="182259"/>
                  <a:pt x="-1357" y="154683"/>
                  <a:pt x="15521" y="142869"/>
                </a:cubicBezTo>
                <a:cubicBezTo>
                  <a:pt x="30890" y="132111"/>
                  <a:pt x="291049" y="55714"/>
                  <a:pt x="300334" y="52928"/>
                </a:cubicBezTo>
                <a:cubicBezTo>
                  <a:pt x="373697" y="82273"/>
                  <a:pt x="441972" y="71251"/>
                  <a:pt x="420256" y="165354"/>
                </a:cubicBezTo>
                <a:cubicBezTo>
                  <a:pt x="417078" y="179125"/>
                  <a:pt x="400269" y="185341"/>
                  <a:pt x="390275" y="195334"/>
                </a:cubicBezTo>
                <a:cubicBezTo>
                  <a:pt x="350301" y="190337"/>
                  <a:pt x="303873" y="202690"/>
                  <a:pt x="270354" y="180344"/>
                </a:cubicBezTo>
                <a:cubicBezTo>
                  <a:pt x="234956" y="156745"/>
                  <a:pt x="210943" y="52613"/>
                  <a:pt x="262859" y="22947"/>
                </a:cubicBezTo>
                <a:cubicBezTo>
                  <a:pt x="312085" y="-5182"/>
                  <a:pt x="430116" y="462"/>
                  <a:pt x="487711" y="462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0E396311-E155-90FB-D41A-F439A82A4EDE}"/>
              </a:ext>
            </a:extLst>
          </p:cNvPr>
          <p:cNvSpPr/>
          <p:nvPr/>
        </p:nvSpPr>
        <p:spPr>
          <a:xfrm>
            <a:off x="11904001" y="1746123"/>
            <a:ext cx="194410" cy="194410"/>
          </a:xfrm>
          <a:prstGeom prst="ellipse">
            <a:avLst/>
          </a:prstGeom>
          <a:solidFill>
            <a:schemeClr val="accent2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619395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7155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덱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(Deque)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885E920-E9AF-AB29-9676-3A6C3A0F76D8}"/>
              </a:ext>
            </a:extLst>
          </p:cNvPr>
          <p:cNvSpPr txBox="1"/>
          <p:nvPr/>
        </p:nvSpPr>
        <p:spPr>
          <a:xfrm>
            <a:off x="375178" y="1296650"/>
            <a:ext cx="57647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이해를 돕기 위해</a:t>
            </a:r>
            <a:r>
              <a:rPr lang="en-US" altLang="ko-KR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, </a:t>
            </a:r>
            <a:r>
              <a:rPr lang="ko-KR" altLang="en-US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그림으로 설명하도록 하겠다</a:t>
            </a:r>
            <a:r>
              <a:rPr lang="en-US" altLang="ko-KR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.</a:t>
            </a:r>
            <a:endParaRPr lang="ko-KR" altLang="en-US" sz="2400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4F0D340-1281-A247-8755-543339545E7D}"/>
              </a:ext>
            </a:extLst>
          </p:cNvPr>
          <p:cNvSpPr/>
          <p:nvPr/>
        </p:nvSpPr>
        <p:spPr>
          <a:xfrm>
            <a:off x="872843" y="2272109"/>
            <a:ext cx="10446315" cy="1156892"/>
          </a:xfrm>
          <a:prstGeom prst="rect">
            <a:avLst/>
          </a:prstGeom>
          <a:solidFill>
            <a:srgbClr val="00206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49B7E4CD-0A0E-9AC5-3FEA-74E1D65F18B8}"/>
              </a:ext>
            </a:extLst>
          </p:cNvPr>
          <p:cNvGrpSpPr/>
          <p:nvPr/>
        </p:nvGrpSpPr>
        <p:grpSpPr>
          <a:xfrm>
            <a:off x="10162266" y="2272106"/>
            <a:ext cx="1156891" cy="1156891"/>
            <a:chOff x="872842" y="2272109"/>
            <a:chExt cx="1156891" cy="1156891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D7709DBA-CC1E-A06F-C30C-25FDF15F8147}"/>
                </a:ext>
              </a:extLst>
            </p:cNvPr>
            <p:cNvSpPr/>
            <p:nvPr/>
          </p:nvSpPr>
          <p:spPr>
            <a:xfrm>
              <a:off x="872842" y="2272109"/>
              <a:ext cx="1156891" cy="11568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" name="타원 1">
              <a:extLst>
                <a:ext uri="{FF2B5EF4-FFF2-40B4-BE49-F238E27FC236}">
                  <a16:creationId xmlns:a16="http://schemas.microsoft.com/office/drawing/2014/main" id="{385ECBB1-9402-782E-FB7E-47EA9347DDE1}"/>
                </a:ext>
              </a:extLst>
            </p:cNvPr>
            <p:cNvSpPr/>
            <p:nvPr/>
          </p:nvSpPr>
          <p:spPr>
            <a:xfrm>
              <a:off x="994087" y="2393355"/>
              <a:ext cx="914400" cy="914400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11</a:t>
              </a:r>
              <a:endPara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FC87FE7D-A08C-8AE0-4561-E578F2708C2D}"/>
              </a:ext>
            </a:extLst>
          </p:cNvPr>
          <p:cNvSpPr txBox="1"/>
          <p:nvPr/>
        </p:nvSpPr>
        <p:spPr>
          <a:xfrm>
            <a:off x="375178" y="3716999"/>
            <a:ext cx="9368270" cy="8085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그 후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…. 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새로운 데이터를 넣을 공간이 없다면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양 옆에서 원하는 만큼 </a:t>
            </a:r>
            <a:r>
              <a:rPr lang="ko-KR" altLang="en-US" sz="2000" dirty="0" err="1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빼주면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된다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지금은 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‘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데이터 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#10’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을 왼쪽 출구로 내보내고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‘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데이터 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#11’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을 오른쪽 입구로 넣어준 상황이다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B5B3FFD0-789D-7C07-9ECA-C33EE9B75842}"/>
              </a:ext>
            </a:extLst>
          </p:cNvPr>
          <p:cNvGrpSpPr/>
          <p:nvPr/>
        </p:nvGrpSpPr>
        <p:grpSpPr>
          <a:xfrm>
            <a:off x="9001088" y="2272106"/>
            <a:ext cx="1156891" cy="1156891"/>
            <a:chOff x="872842" y="2272109"/>
            <a:chExt cx="1156891" cy="1156891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7A85A6EF-24F0-9F01-3606-C10D5DE4BCCC}"/>
                </a:ext>
              </a:extLst>
            </p:cNvPr>
            <p:cNvSpPr/>
            <p:nvPr/>
          </p:nvSpPr>
          <p:spPr>
            <a:xfrm>
              <a:off x="872842" y="2272109"/>
              <a:ext cx="1156891" cy="11568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BBB1FF2D-7CB9-FDA3-E251-04E5A622B498}"/>
                </a:ext>
              </a:extLst>
            </p:cNvPr>
            <p:cNvSpPr/>
            <p:nvPr/>
          </p:nvSpPr>
          <p:spPr>
            <a:xfrm>
              <a:off x="994087" y="2393355"/>
              <a:ext cx="914400" cy="9144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2</a:t>
              </a:r>
              <a:endPara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3A99B778-3CAA-7B95-8B80-FF0C2E265B4E}"/>
              </a:ext>
            </a:extLst>
          </p:cNvPr>
          <p:cNvGrpSpPr/>
          <p:nvPr/>
        </p:nvGrpSpPr>
        <p:grpSpPr>
          <a:xfrm>
            <a:off x="7839910" y="2272106"/>
            <a:ext cx="1156891" cy="1156891"/>
            <a:chOff x="872842" y="2272109"/>
            <a:chExt cx="1156891" cy="1156891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0D59FC17-F117-E305-A4AE-86082E015773}"/>
                </a:ext>
              </a:extLst>
            </p:cNvPr>
            <p:cNvSpPr/>
            <p:nvPr/>
          </p:nvSpPr>
          <p:spPr>
            <a:xfrm>
              <a:off x="872842" y="2272109"/>
              <a:ext cx="1156891" cy="11568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8EF431F1-B9B3-2C77-EF14-BE1854DF7AD4}"/>
                </a:ext>
              </a:extLst>
            </p:cNvPr>
            <p:cNvSpPr/>
            <p:nvPr/>
          </p:nvSpPr>
          <p:spPr>
            <a:xfrm>
              <a:off x="994087" y="2393355"/>
              <a:ext cx="914400" cy="9144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3</a:t>
              </a:r>
              <a:endPara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0AE74909-79F6-E761-A701-3A3DCC2FC4CD}"/>
              </a:ext>
            </a:extLst>
          </p:cNvPr>
          <p:cNvGrpSpPr/>
          <p:nvPr/>
        </p:nvGrpSpPr>
        <p:grpSpPr>
          <a:xfrm>
            <a:off x="6678732" y="2272106"/>
            <a:ext cx="1156891" cy="1156891"/>
            <a:chOff x="872842" y="2272109"/>
            <a:chExt cx="1156891" cy="1156891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576A2DC7-822A-ADEF-02B3-3177D47CD383}"/>
                </a:ext>
              </a:extLst>
            </p:cNvPr>
            <p:cNvSpPr/>
            <p:nvPr/>
          </p:nvSpPr>
          <p:spPr>
            <a:xfrm>
              <a:off x="872842" y="2272109"/>
              <a:ext cx="1156891" cy="11568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3FFEBB05-DAA7-C474-DF67-11496FB7E46A}"/>
                </a:ext>
              </a:extLst>
            </p:cNvPr>
            <p:cNvSpPr/>
            <p:nvPr/>
          </p:nvSpPr>
          <p:spPr>
            <a:xfrm>
              <a:off x="994087" y="2393355"/>
              <a:ext cx="914400" cy="9144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4</a:t>
              </a:r>
              <a:endPara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04501120-92AE-DCBF-A1C6-04AF8E49C69D}"/>
              </a:ext>
            </a:extLst>
          </p:cNvPr>
          <p:cNvGrpSpPr/>
          <p:nvPr/>
        </p:nvGrpSpPr>
        <p:grpSpPr>
          <a:xfrm>
            <a:off x="5517554" y="2272106"/>
            <a:ext cx="1156891" cy="1156891"/>
            <a:chOff x="872842" y="2272109"/>
            <a:chExt cx="1156891" cy="1156891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A40210DE-48BC-9F60-A9DC-1BC8BDEF358E}"/>
                </a:ext>
              </a:extLst>
            </p:cNvPr>
            <p:cNvSpPr/>
            <p:nvPr/>
          </p:nvSpPr>
          <p:spPr>
            <a:xfrm>
              <a:off x="872842" y="2272109"/>
              <a:ext cx="1156891" cy="11568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9B820E15-4859-6D82-87A7-98ED57736F52}"/>
                </a:ext>
              </a:extLst>
            </p:cNvPr>
            <p:cNvSpPr/>
            <p:nvPr/>
          </p:nvSpPr>
          <p:spPr>
            <a:xfrm>
              <a:off x="994087" y="2393355"/>
              <a:ext cx="914400" cy="9144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5</a:t>
              </a:r>
              <a:endPara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5A5A7372-88DC-111E-B34F-B665151805E7}"/>
              </a:ext>
            </a:extLst>
          </p:cNvPr>
          <p:cNvGrpSpPr/>
          <p:nvPr/>
        </p:nvGrpSpPr>
        <p:grpSpPr>
          <a:xfrm>
            <a:off x="2034020" y="2272106"/>
            <a:ext cx="1156891" cy="1156891"/>
            <a:chOff x="872842" y="2272109"/>
            <a:chExt cx="1156891" cy="1156891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CE04554F-E847-C6A0-86B4-FBC8B0334983}"/>
                </a:ext>
              </a:extLst>
            </p:cNvPr>
            <p:cNvSpPr/>
            <p:nvPr/>
          </p:nvSpPr>
          <p:spPr>
            <a:xfrm>
              <a:off x="872842" y="2272109"/>
              <a:ext cx="1156891" cy="11568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11827F5D-9999-F227-AAD6-17841425BE57}"/>
                </a:ext>
              </a:extLst>
            </p:cNvPr>
            <p:cNvSpPr/>
            <p:nvPr/>
          </p:nvSpPr>
          <p:spPr>
            <a:xfrm>
              <a:off x="994087" y="2393355"/>
              <a:ext cx="914400" cy="9144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8</a:t>
              </a:r>
              <a:endPara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86C66C8A-8A2B-09F7-9D5E-5D4E516E815D}"/>
              </a:ext>
            </a:extLst>
          </p:cNvPr>
          <p:cNvGrpSpPr/>
          <p:nvPr/>
        </p:nvGrpSpPr>
        <p:grpSpPr>
          <a:xfrm>
            <a:off x="4356376" y="2272106"/>
            <a:ext cx="1156891" cy="1156891"/>
            <a:chOff x="872842" y="2272109"/>
            <a:chExt cx="1156891" cy="1156891"/>
          </a:xfrm>
        </p:grpSpPr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0363DB6E-A39F-6608-2103-8DADBAF165C7}"/>
                </a:ext>
              </a:extLst>
            </p:cNvPr>
            <p:cNvSpPr/>
            <p:nvPr/>
          </p:nvSpPr>
          <p:spPr>
            <a:xfrm>
              <a:off x="872842" y="2272109"/>
              <a:ext cx="1156891" cy="11568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6C7D1726-6068-06C2-3AA4-AB4F94B90631}"/>
                </a:ext>
              </a:extLst>
            </p:cNvPr>
            <p:cNvSpPr/>
            <p:nvPr/>
          </p:nvSpPr>
          <p:spPr>
            <a:xfrm>
              <a:off x="994087" y="2393355"/>
              <a:ext cx="914400" cy="9144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6</a:t>
              </a:r>
              <a:endPara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375809B2-784B-A2CA-170B-A6D33B40791B}"/>
              </a:ext>
            </a:extLst>
          </p:cNvPr>
          <p:cNvGrpSpPr/>
          <p:nvPr/>
        </p:nvGrpSpPr>
        <p:grpSpPr>
          <a:xfrm>
            <a:off x="3195198" y="2272106"/>
            <a:ext cx="1156891" cy="1156891"/>
            <a:chOff x="872842" y="2272109"/>
            <a:chExt cx="1156891" cy="1156891"/>
          </a:xfrm>
        </p:grpSpPr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E87B07FF-CB11-9158-E6E5-8A1C07FE0700}"/>
                </a:ext>
              </a:extLst>
            </p:cNvPr>
            <p:cNvSpPr/>
            <p:nvPr/>
          </p:nvSpPr>
          <p:spPr>
            <a:xfrm>
              <a:off x="872842" y="2272109"/>
              <a:ext cx="1156891" cy="11568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6452BCC8-43CC-1920-88D7-14007B4C86BE}"/>
                </a:ext>
              </a:extLst>
            </p:cNvPr>
            <p:cNvSpPr/>
            <p:nvPr/>
          </p:nvSpPr>
          <p:spPr>
            <a:xfrm>
              <a:off x="994087" y="2393355"/>
              <a:ext cx="914400" cy="9144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7</a:t>
              </a:r>
              <a:endPara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1BAF8F92-E743-E30A-3415-8BE5DB086EEB}"/>
              </a:ext>
            </a:extLst>
          </p:cNvPr>
          <p:cNvGrpSpPr/>
          <p:nvPr/>
        </p:nvGrpSpPr>
        <p:grpSpPr>
          <a:xfrm>
            <a:off x="872842" y="2272106"/>
            <a:ext cx="1156891" cy="1156891"/>
            <a:chOff x="872842" y="2272109"/>
            <a:chExt cx="1156891" cy="1156891"/>
          </a:xfrm>
        </p:grpSpPr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1D2F6BE8-E949-A7D3-C0AE-CD70F08C4F5D}"/>
                </a:ext>
              </a:extLst>
            </p:cNvPr>
            <p:cNvSpPr/>
            <p:nvPr/>
          </p:nvSpPr>
          <p:spPr>
            <a:xfrm>
              <a:off x="872842" y="2272109"/>
              <a:ext cx="1156891" cy="11568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CB124A7B-B57F-9C8E-3CDD-4C843ED83851}"/>
                </a:ext>
              </a:extLst>
            </p:cNvPr>
            <p:cNvSpPr/>
            <p:nvPr/>
          </p:nvSpPr>
          <p:spPr>
            <a:xfrm>
              <a:off x="994087" y="2393355"/>
              <a:ext cx="914400" cy="9144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9</a:t>
              </a:r>
              <a:endPara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  <p:sp>
        <p:nvSpPr>
          <p:cNvPr id="11" name="자유형: 도형 10">
            <a:extLst>
              <a:ext uri="{FF2B5EF4-FFF2-40B4-BE49-F238E27FC236}">
                <a16:creationId xmlns:a16="http://schemas.microsoft.com/office/drawing/2014/main" id="{A5B0824A-CD38-FFA1-C022-05C682C059E2}"/>
              </a:ext>
            </a:extLst>
          </p:cNvPr>
          <p:cNvSpPr/>
          <p:nvPr/>
        </p:nvSpPr>
        <p:spPr>
          <a:xfrm flipH="1">
            <a:off x="432079" y="1843328"/>
            <a:ext cx="463741" cy="322751"/>
          </a:xfrm>
          <a:custGeom>
            <a:avLst/>
            <a:gdLst>
              <a:gd name="connsiteX0" fmla="*/ 23016 w 487711"/>
              <a:gd name="connsiteY0" fmla="*/ 322751 h 322751"/>
              <a:gd name="connsiteX1" fmla="*/ 531 w 487711"/>
              <a:gd name="connsiteY1" fmla="*/ 202829 h 322751"/>
              <a:gd name="connsiteX2" fmla="*/ 15521 w 487711"/>
              <a:gd name="connsiteY2" fmla="*/ 142869 h 322751"/>
              <a:gd name="connsiteX3" fmla="*/ 300334 w 487711"/>
              <a:gd name="connsiteY3" fmla="*/ 52928 h 322751"/>
              <a:gd name="connsiteX4" fmla="*/ 420256 w 487711"/>
              <a:gd name="connsiteY4" fmla="*/ 165354 h 322751"/>
              <a:gd name="connsiteX5" fmla="*/ 390275 w 487711"/>
              <a:gd name="connsiteY5" fmla="*/ 195334 h 322751"/>
              <a:gd name="connsiteX6" fmla="*/ 270354 w 487711"/>
              <a:gd name="connsiteY6" fmla="*/ 180344 h 322751"/>
              <a:gd name="connsiteX7" fmla="*/ 262859 w 487711"/>
              <a:gd name="connsiteY7" fmla="*/ 22947 h 322751"/>
              <a:gd name="connsiteX8" fmla="*/ 487711 w 487711"/>
              <a:gd name="connsiteY8" fmla="*/ 462 h 3227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7711" h="322751">
                <a:moveTo>
                  <a:pt x="23016" y="322751"/>
                </a:moveTo>
                <a:cubicBezTo>
                  <a:pt x="7695" y="276786"/>
                  <a:pt x="-2491" y="257233"/>
                  <a:pt x="531" y="202829"/>
                </a:cubicBezTo>
                <a:cubicBezTo>
                  <a:pt x="1674" y="182259"/>
                  <a:pt x="-1357" y="154683"/>
                  <a:pt x="15521" y="142869"/>
                </a:cubicBezTo>
                <a:cubicBezTo>
                  <a:pt x="30890" y="132111"/>
                  <a:pt x="291049" y="55714"/>
                  <a:pt x="300334" y="52928"/>
                </a:cubicBezTo>
                <a:cubicBezTo>
                  <a:pt x="373697" y="82273"/>
                  <a:pt x="441972" y="71251"/>
                  <a:pt x="420256" y="165354"/>
                </a:cubicBezTo>
                <a:cubicBezTo>
                  <a:pt x="417078" y="179125"/>
                  <a:pt x="400269" y="185341"/>
                  <a:pt x="390275" y="195334"/>
                </a:cubicBezTo>
                <a:cubicBezTo>
                  <a:pt x="350301" y="190337"/>
                  <a:pt x="303873" y="202690"/>
                  <a:pt x="270354" y="180344"/>
                </a:cubicBezTo>
                <a:cubicBezTo>
                  <a:pt x="234956" y="156745"/>
                  <a:pt x="210943" y="52613"/>
                  <a:pt x="262859" y="22947"/>
                </a:cubicBezTo>
                <a:cubicBezTo>
                  <a:pt x="312085" y="-5182"/>
                  <a:pt x="430116" y="462"/>
                  <a:pt x="487711" y="462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0E396311-E155-90FB-D41A-F439A82A4EDE}"/>
              </a:ext>
            </a:extLst>
          </p:cNvPr>
          <p:cNvSpPr/>
          <p:nvPr/>
        </p:nvSpPr>
        <p:spPr>
          <a:xfrm>
            <a:off x="180768" y="1718184"/>
            <a:ext cx="194410" cy="194410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36122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7027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덱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(Deque)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0D042A5F-F341-3515-5AD8-5444B59D5976}"/>
              </a:ext>
            </a:extLst>
          </p:cNvPr>
          <p:cNvSpPr txBox="1"/>
          <p:nvPr/>
        </p:nvSpPr>
        <p:spPr>
          <a:xfrm>
            <a:off x="603149" y="2686745"/>
            <a:ext cx="10985700" cy="14845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데이터를 </a:t>
            </a:r>
            <a:r>
              <a:rPr lang="ko-KR" altLang="en-US" sz="3200" dirty="0" err="1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대기열</a:t>
            </a:r>
            <a:r>
              <a:rPr lang="ko-KR" altLang="en-US" sz="32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 왼쪽에 넣는 연산을 </a:t>
            </a:r>
            <a:r>
              <a:rPr lang="en-US" altLang="ko-KR" sz="3200" dirty="0">
                <a:solidFill>
                  <a:srgbClr val="C00000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ENQUEUE_FRONT</a:t>
            </a:r>
            <a:r>
              <a:rPr lang="ko-KR" altLang="en-US" sz="3200" dirty="0" err="1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라고하며</a:t>
            </a:r>
            <a:r>
              <a:rPr lang="en-US" altLang="ko-KR" sz="32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sz="32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데이터를 왼쪽에서 빼는 연산을 </a:t>
            </a:r>
            <a:r>
              <a:rPr lang="en-US" altLang="ko-KR" sz="3200" dirty="0">
                <a:solidFill>
                  <a:srgbClr val="C00000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DEQUEUE_FRONT</a:t>
            </a:r>
            <a:r>
              <a:rPr lang="ko-KR" altLang="en-US" sz="32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이라고 한다</a:t>
            </a:r>
            <a:endParaRPr lang="en-US" altLang="ko-KR" sz="3200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4413946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7027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덱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(Deque)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0D042A5F-F341-3515-5AD8-5444B59D5976}"/>
              </a:ext>
            </a:extLst>
          </p:cNvPr>
          <p:cNvSpPr txBox="1"/>
          <p:nvPr/>
        </p:nvSpPr>
        <p:spPr>
          <a:xfrm>
            <a:off x="567083" y="2686746"/>
            <a:ext cx="11057835" cy="14845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데이터를 </a:t>
            </a:r>
            <a:r>
              <a:rPr lang="ko-KR" altLang="en-US" sz="3200" dirty="0" err="1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대기열</a:t>
            </a:r>
            <a:r>
              <a:rPr lang="ko-KR" altLang="en-US" sz="32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 오른쪽에 넣는 연산을 </a:t>
            </a:r>
            <a:r>
              <a:rPr lang="en-US" altLang="ko-KR" sz="3200" dirty="0">
                <a:solidFill>
                  <a:srgbClr val="C00000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ENQUEUE_REAR</a:t>
            </a:r>
            <a:r>
              <a:rPr lang="ko-KR" altLang="en-US" sz="3200" dirty="0" err="1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라고하며</a:t>
            </a:r>
            <a:r>
              <a:rPr lang="en-US" altLang="ko-KR" sz="32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sz="32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데이터를 왼쪽에서 빼는 연산을 </a:t>
            </a:r>
            <a:r>
              <a:rPr lang="en-US" altLang="ko-KR" sz="3200" dirty="0">
                <a:solidFill>
                  <a:srgbClr val="C00000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DEQUEUE_REAR</a:t>
            </a:r>
            <a:r>
              <a:rPr lang="ko-KR" altLang="en-US" sz="32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이라고 한다</a:t>
            </a:r>
            <a:endParaRPr lang="en-US" altLang="ko-KR" sz="3200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7728409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5856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오늘의 과제</a:t>
            </a:r>
            <a:endParaRPr lang="en-US" altLang="ko-KR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3D50F6FD-76DC-3805-97FD-C2C86A1E8B85}"/>
              </a:ext>
            </a:extLst>
          </p:cNvPr>
          <p:cNvSpPr txBox="1"/>
          <p:nvPr/>
        </p:nvSpPr>
        <p:spPr>
          <a:xfrm>
            <a:off x="867649" y="2767280"/>
            <a:ext cx="1045670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 err="1">
                <a:latin typeface="Pretendard ExtraLight" panose="02000303000000020004" pitchFamily="50" charset="-127"/>
                <a:ea typeface="Pretendard ExtraLight" panose="02000303000000020004" pitchFamily="50" charset="-127"/>
                <a:cs typeface="Pretendard ExtraLight" panose="02000303000000020004" pitchFamily="50" charset="-127"/>
              </a:rPr>
              <a:t>덱</a:t>
            </a:r>
            <a:r>
              <a:rPr lang="ko-KR" altLang="en-US" sz="4000" dirty="0">
                <a:latin typeface="Pretendard ExtraLight" panose="02000303000000020004" pitchFamily="50" charset="-127"/>
                <a:ea typeface="Pretendard ExtraLight" panose="02000303000000020004" pitchFamily="50" charset="-127"/>
                <a:cs typeface="Pretendard ExtraLight" panose="02000303000000020004" pitchFamily="50" charset="-127"/>
              </a:rPr>
              <a:t> 자료구조가 실생활에서 어떻게 활용될 수 있을까</a:t>
            </a:r>
            <a:r>
              <a:rPr lang="en-US" altLang="ko-KR" sz="4000" dirty="0">
                <a:latin typeface="Pretendard ExtraLight" panose="02000303000000020004" pitchFamily="50" charset="-127"/>
                <a:ea typeface="Pretendard ExtraLight" panose="02000303000000020004" pitchFamily="50" charset="-127"/>
                <a:cs typeface="Pretendard ExtraLight" panose="02000303000000020004" pitchFamily="50" charset="-127"/>
              </a:rPr>
              <a:t>?</a:t>
            </a:r>
          </a:p>
          <a:p>
            <a:pPr algn="ctr"/>
            <a:r>
              <a:rPr lang="ko-KR" altLang="en-US" sz="40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실생활 예시를 생각해보는 것이 오늘의 과제</a:t>
            </a:r>
            <a:endParaRPr lang="en-US" altLang="ko-KR" sz="4000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6279516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E410B6-B81C-ECED-5713-3C3D5B49B5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307137"/>
            <a:ext cx="9144000" cy="1019947"/>
          </a:xfrm>
        </p:spPr>
        <p:txBody>
          <a:bodyPr>
            <a:normAutofit/>
          </a:bodyPr>
          <a:lstStyle/>
          <a:p>
            <a:r>
              <a:rPr lang="en-US" altLang="ko-KR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Thank</a:t>
            </a:r>
            <a:r>
              <a:rPr lang="ko-KR" altLang="en-US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You!</a:t>
            </a:r>
            <a:endParaRPr lang="ko-KR" altLang="en-US" sz="4800" b="1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5AFB880-150B-C984-CCBE-C6546CC50BCB}"/>
              </a:ext>
            </a:extLst>
          </p:cNvPr>
          <p:cNvSpPr/>
          <p:nvPr/>
        </p:nvSpPr>
        <p:spPr>
          <a:xfrm>
            <a:off x="287998" y="3549695"/>
            <a:ext cx="11616617" cy="9778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093BD61-FFF8-AA16-323B-200B9C94B3B1}"/>
              </a:ext>
            </a:extLst>
          </p:cNvPr>
          <p:cNvSpPr txBox="1"/>
          <p:nvPr/>
        </p:nvSpPr>
        <p:spPr>
          <a:xfrm>
            <a:off x="3048000" y="387009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송기태 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(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  <a:hlinkClick r:id="rId3"/>
              </a:rPr>
              <a:t>kitae040522@gmail.com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)</a:t>
            </a:r>
          </a:p>
          <a:p>
            <a:pPr algn="ctr"/>
            <a:r>
              <a:rPr lang="en-US" altLang="ko-Kore-KR" sz="1800" u="none" strike="noStrike" dirty="0" err="1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Soongsil</a:t>
            </a:r>
            <a:r>
              <a:rPr lang="en-US" altLang="ko-Kore-KR" sz="1800" u="none" strike="noStrike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 Univ. (Computer Science and Engineering)</a:t>
            </a:r>
            <a:r>
              <a:rPr lang="en-US" altLang="ko-Kore-KR" sz="1800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​</a:t>
            </a:r>
          </a:p>
        </p:txBody>
      </p:sp>
    </p:spTree>
    <p:extLst>
      <p:ext uri="{BB962C8B-B14F-4D97-AF65-F5344CB8AC3E}">
        <p14:creationId xmlns:p14="http://schemas.microsoft.com/office/powerpoint/2010/main" val="2764371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8517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스택 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(Stack)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pic>
        <p:nvPicPr>
          <p:cNvPr id="2050" name="Picture 2" descr="감자 칩 맛 프링글스 옥수수 칩 요리 외, 음식, 다른 사람, 스페인 사람 png | PNGWing">
            <a:extLst>
              <a:ext uri="{FF2B5EF4-FFF2-40B4-BE49-F238E27FC236}">
                <a16:creationId xmlns:a16="http://schemas.microsoft.com/office/drawing/2014/main" id="{40FFF339-B942-E042-815A-F6F5EC733B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581" b="98578" l="10000" r="90000">
                        <a14:foregroundMark x1="72500" y1="4739" x2="70000" y2="5845"/>
                        <a14:foregroundMark x1="54891" y1="91627" x2="65217" y2="9857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745" y="2051426"/>
            <a:ext cx="3108413" cy="2138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11B9EFB-C65D-77B7-47B1-AEAD19B47DC4}"/>
              </a:ext>
            </a:extLst>
          </p:cNvPr>
          <p:cNvSpPr txBox="1"/>
          <p:nvPr/>
        </p:nvSpPr>
        <p:spPr>
          <a:xfrm>
            <a:off x="1685989" y="4616708"/>
            <a:ext cx="88200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처음 넣은 과자를 먹으려면 가장 마지막에 먹을 수 있다</a:t>
            </a: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5326B360-B59E-D0BB-8C8D-BDA0952E724A}"/>
              </a:ext>
            </a:extLst>
          </p:cNvPr>
          <p:cNvCxnSpPr>
            <a:cxnSpLocks/>
          </p:cNvCxnSpPr>
          <p:nvPr/>
        </p:nvCxnSpPr>
        <p:spPr>
          <a:xfrm flipH="1">
            <a:off x="6383737" y="2303887"/>
            <a:ext cx="57169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CAC3848E-1505-9E7F-3BDE-8DAA79C0C93F}"/>
              </a:ext>
            </a:extLst>
          </p:cNvPr>
          <p:cNvCxnSpPr>
            <a:cxnSpLocks/>
          </p:cNvCxnSpPr>
          <p:nvPr/>
        </p:nvCxnSpPr>
        <p:spPr>
          <a:xfrm flipH="1">
            <a:off x="6383737" y="2893500"/>
            <a:ext cx="57169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51E76917-A834-7646-096B-7D2B76D4C9A2}"/>
              </a:ext>
            </a:extLst>
          </p:cNvPr>
          <p:cNvCxnSpPr>
            <a:cxnSpLocks/>
          </p:cNvCxnSpPr>
          <p:nvPr/>
        </p:nvCxnSpPr>
        <p:spPr>
          <a:xfrm flipH="1">
            <a:off x="6383737" y="3483113"/>
            <a:ext cx="57169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3DB212DA-6B55-0B18-34AF-DEEF61000DB1}"/>
              </a:ext>
            </a:extLst>
          </p:cNvPr>
          <p:cNvSpPr txBox="1"/>
          <p:nvPr/>
        </p:nvSpPr>
        <p:spPr>
          <a:xfrm>
            <a:off x="7097843" y="2119221"/>
            <a:ext cx="1180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3</a:t>
            </a:r>
            <a:r>
              <a: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번째 과자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C282510-4F23-A9DE-6FDF-8043D477A583}"/>
              </a:ext>
            </a:extLst>
          </p:cNvPr>
          <p:cNvSpPr txBox="1"/>
          <p:nvPr/>
        </p:nvSpPr>
        <p:spPr>
          <a:xfrm>
            <a:off x="7097843" y="2708834"/>
            <a:ext cx="11737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2</a:t>
            </a:r>
            <a:r>
              <a: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번째 과자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46AB634-CDC0-E10B-E809-25B45C3AC8AB}"/>
              </a:ext>
            </a:extLst>
          </p:cNvPr>
          <p:cNvSpPr txBox="1"/>
          <p:nvPr/>
        </p:nvSpPr>
        <p:spPr>
          <a:xfrm>
            <a:off x="7097843" y="3298447"/>
            <a:ext cx="11400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1</a:t>
            </a:r>
            <a:r>
              <a: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번째 과자</a:t>
            </a:r>
          </a:p>
        </p:txBody>
      </p:sp>
    </p:spTree>
    <p:extLst>
      <p:ext uri="{BB962C8B-B14F-4D97-AF65-F5344CB8AC3E}">
        <p14:creationId xmlns:p14="http://schemas.microsoft.com/office/powerpoint/2010/main" val="24932102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8517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스택 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(Stack)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811B9EFB-C65D-77B7-47B1-AEAD19B47DC4}"/>
              </a:ext>
            </a:extLst>
          </p:cNvPr>
          <p:cNvSpPr txBox="1"/>
          <p:nvPr/>
        </p:nvSpPr>
        <p:spPr>
          <a:xfrm>
            <a:off x="1520067" y="2767280"/>
            <a:ext cx="915186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이걸</a:t>
            </a:r>
            <a:r>
              <a:rPr lang="en-US" altLang="ko-KR" sz="40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 </a:t>
            </a:r>
            <a:r>
              <a:rPr lang="ko-KR" altLang="en-US" sz="40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영어로</a:t>
            </a:r>
            <a:endParaRPr lang="en-US" altLang="ko-KR" sz="4000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  <a:p>
            <a:pPr algn="ctr"/>
            <a:r>
              <a:rPr lang="en-US" altLang="ko-KR" sz="40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LIFO</a:t>
            </a:r>
            <a:r>
              <a:rPr lang="en-US" altLang="ko-KR" sz="4000" dirty="0">
                <a:solidFill>
                  <a:srgbClr val="C00000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(Last In First Out) </a:t>
            </a:r>
            <a:r>
              <a:rPr lang="ko-KR" altLang="en-US" sz="40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구조라고 부른다</a:t>
            </a:r>
            <a:endParaRPr lang="en-US" altLang="ko-KR" sz="4000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962158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8517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스택 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(Stack)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811B9EFB-C65D-77B7-47B1-AEAD19B47DC4}"/>
              </a:ext>
            </a:extLst>
          </p:cNvPr>
          <p:cNvSpPr txBox="1"/>
          <p:nvPr/>
        </p:nvSpPr>
        <p:spPr>
          <a:xfrm>
            <a:off x="2613314" y="3075057"/>
            <a:ext cx="696536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스택도 마찬가지로 </a:t>
            </a:r>
            <a:r>
              <a:rPr lang="en-US" altLang="ko-KR" sz="40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LIFO </a:t>
            </a:r>
            <a:r>
              <a:rPr lang="ko-KR" altLang="en-US" sz="40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구조이다</a:t>
            </a:r>
            <a:endParaRPr lang="en-US" altLang="ko-KR" sz="4000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990850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8517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스택 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(Stack)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885E920-E9AF-AB29-9676-3A6C3A0F76D8}"/>
              </a:ext>
            </a:extLst>
          </p:cNvPr>
          <p:cNvSpPr txBox="1"/>
          <p:nvPr/>
        </p:nvSpPr>
        <p:spPr>
          <a:xfrm>
            <a:off x="375178" y="1296650"/>
            <a:ext cx="57647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이해를 돕기 위해</a:t>
            </a:r>
            <a:r>
              <a:rPr lang="en-US" altLang="ko-KR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, </a:t>
            </a:r>
            <a:r>
              <a:rPr lang="ko-KR" altLang="en-US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그림으로 설명하도록 하겠다</a:t>
            </a:r>
            <a:r>
              <a:rPr lang="en-US" altLang="ko-KR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.</a:t>
            </a:r>
            <a:endParaRPr lang="ko-KR" altLang="en-US" sz="2400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283528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8517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스택 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(Stack)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885E920-E9AF-AB29-9676-3A6C3A0F76D8}"/>
              </a:ext>
            </a:extLst>
          </p:cNvPr>
          <p:cNvSpPr txBox="1"/>
          <p:nvPr/>
        </p:nvSpPr>
        <p:spPr>
          <a:xfrm>
            <a:off x="375178" y="1296650"/>
            <a:ext cx="57647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이해를 돕기 위해</a:t>
            </a:r>
            <a:r>
              <a:rPr lang="en-US" altLang="ko-KR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, </a:t>
            </a:r>
            <a:r>
              <a:rPr lang="ko-KR" altLang="en-US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그림으로 설명하도록 하겠다</a:t>
            </a:r>
            <a:r>
              <a:rPr lang="en-US" altLang="ko-KR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.</a:t>
            </a:r>
            <a:endParaRPr lang="ko-KR" altLang="en-US" sz="2400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37AFE548-FB92-8F40-5B6F-4D92EA8A1574}"/>
              </a:ext>
            </a:extLst>
          </p:cNvPr>
          <p:cNvCxnSpPr>
            <a:cxnSpLocks/>
          </p:cNvCxnSpPr>
          <p:nvPr/>
        </p:nvCxnSpPr>
        <p:spPr>
          <a:xfrm>
            <a:off x="7592518" y="5471410"/>
            <a:ext cx="1199213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846E4B84-2666-21AD-0D0C-4131CF1AD0E4}"/>
              </a:ext>
            </a:extLst>
          </p:cNvPr>
          <p:cNvSpPr txBox="1"/>
          <p:nvPr/>
        </p:nvSpPr>
        <p:spPr>
          <a:xfrm>
            <a:off x="4201846" y="5286744"/>
            <a:ext cx="3390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C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얘는 대충 </a:t>
            </a:r>
            <a:r>
              <a:rPr lang="ko-KR" altLang="en-US" dirty="0" err="1">
                <a:solidFill>
                  <a:srgbClr val="C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프링글스</a:t>
            </a:r>
            <a:r>
              <a:rPr lang="ko-KR" altLang="en-US" dirty="0">
                <a:solidFill>
                  <a:srgbClr val="C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통으로 생각하자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4F0D340-1281-A247-8755-543339545E7D}"/>
              </a:ext>
            </a:extLst>
          </p:cNvPr>
          <p:cNvSpPr/>
          <p:nvPr/>
        </p:nvSpPr>
        <p:spPr>
          <a:xfrm>
            <a:off x="9022255" y="2272108"/>
            <a:ext cx="2196053" cy="3698777"/>
          </a:xfrm>
          <a:prstGeom prst="rect">
            <a:avLst/>
          </a:prstGeom>
          <a:solidFill>
            <a:srgbClr val="00206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24944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7133</TotalTime>
  <Words>1214</Words>
  <Application>Microsoft Office PowerPoint</Application>
  <PresentationFormat>와이드스크린</PresentationFormat>
  <Paragraphs>266</Paragraphs>
  <Slides>46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46</vt:i4>
      </vt:variant>
    </vt:vector>
  </HeadingPairs>
  <TitlesOfParts>
    <vt:vector size="55" baseType="lpstr">
      <vt:lpstr>Pretendard Medium</vt:lpstr>
      <vt:lpstr>맑은 고딕</vt:lpstr>
      <vt:lpstr>Calibri Light</vt:lpstr>
      <vt:lpstr>Pretendard</vt:lpstr>
      <vt:lpstr>Pretendard Black</vt:lpstr>
      <vt:lpstr>Calibri</vt:lpstr>
      <vt:lpstr>Arial</vt:lpstr>
      <vt:lpstr>Pretendard ExtraLight</vt:lpstr>
      <vt:lpstr>Office 테마</vt:lpstr>
      <vt:lpstr>스택, 큐, 덱의 이해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(1) 강의소개 및 개발환경 세팅</dc:title>
  <dc:creator>송기태</dc:creator>
  <cp:lastModifiedBy>Kitae Song</cp:lastModifiedBy>
  <cp:revision>42</cp:revision>
  <dcterms:created xsi:type="dcterms:W3CDTF">2023-07-12T08:16:29Z</dcterms:created>
  <dcterms:modified xsi:type="dcterms:W3CDTF">2023-08-20T05:54:13Z</dcterms:modified>
</cp:coreProperties>
</file>

<file path=docProps/thumbnail.jpeg>
</file>